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6" r:id="rId2"/>
    <p:sldId id="302" r:id="rId3"/>
    <p:sldId id="298" r:id="rId4"/>
    <p:sldId id="312" r:id="rId5"/>
    <p:sldId id="314" r:id="rId6"/>
    <p:sldId id="315" r:id="rId7"/>
    <p:sldId id="316" r:id="rId8"/>
    <p:sldId id="327" r:id="rId9"/>
    <p:sldId id="325" r:id="rId10"/>
    <p:sldId id="326" r:id="rId11"/>
    <p:sldId id="319" r:id="rId12"/>
    <p:sldId id="320" r:id="rId13"/>
    <p:sldId id="321" r:id="rId14"/>
    <p:sldId id="322" r:id="rId15"/>
    <p:sldId id="304" r:id="rId16"/>
    <p:sldId id="332" r:id="rId17"/>
    <p:sldId id="333" r:id="rId18"/>
    <p:sldId id="323" r:id="rId19"/>
    <p:sldId id="317" r:id="rId20"/>
    <p:sldId id="309" r:id="rId21"/>
    <p:sldId id="308" r:id="rId22"/>
    <p:sldId id="329" r:id="rId23"/>
    <p:sldId id="310" r:id="rId24"/>
    <p:sldId id="311" r:id="rId25"/>
    <p:sldId id="330" r:id="rId26"/>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imee" initials="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18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87332" autoAdjust="0"/>
  </p:normalViewPr>
  <p:slideViewPr>
    <p:cSldViewPr>
      <p:cViewPr>
        <p:scale>
          <a:sx n="120" d="100"/>
          <a:sy n="120" d="100"/>
        </p:scale>
        <p:origin x="-468" y="98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3-27T10:01:27.212" idx="1">
    <p:pos x="5087" y="321"/>
    <p:text>Future production is cumulative? Word missing?</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3-27T10:20:17.522" idx="2">
    <p:pos x="2364" y="2745"/>
    <p:text>Is there a word missing here? The final what? Or is final a noun?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1440" tIns="45720" rIns="91440" bIns="45720" rtlCol="0"/>
          <a:lstStyle>
            <a:lvl1pPr algn="r">
              <a:defRPr sz="1200"/>
            </a:lvl1pPr>
          </a:lstStyle>
          <a:p>
            <a:fld id="{3BACBF6B-B08F-4B83-910D-E8DB2346A0DB}" type="datetimeFigureOut">
              <a:rPr lang="en-US" smtClean="0"/>
              <a:t>5/2/2013</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3212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lIns="91440" tIns="45720" rIns="91440" bIns="45720" rtlCol="0" anchor="b"/>
          <a:lstStyle>
            <a:lvl1pPr algn="r">
              <a:defRPr sz="1200"/>
            </a:lvl1pPr>
          </a:lstStyle>
          <a:p>
            <a:fld id="{098A3AD3-0F92-4826-AE78-9A9BA73F95DB}" type="slidenum">
              <a:rPr lang="en-US" smtClean="0"/>
              <a:t>‹#›</a:t>
            </a:fld>
            <a:endParaRPr lang="en-US"/>
          </a:p>
        </p:txBody>
      </p:sp>
    </p:spTree>
    <p:extLst>
      <p:ext uri="{BB962C8B-B14F-4D97-AF65-F5344CB8AC3E}">
        <p14:creationId xmlns:p14="http://schemas.microsoft.com/office/powerpoint/2010/main" val="254277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slide.  </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1</a:t>
            </a:fld>
            <a:endParaRPr lang="en-US"/>
          </a:p>
        </p:txBody>
      </p:sp>
    </p:spTree>
    <p:extLst>
      <p:ext uri="{BB962C8B-B14F-4D97-AF65-F5344CB8AC3E}">
        <p14:creationId xmlns:p14="http://schemas.microsoft.com/office/powerpoint/2010/main" val="174045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spreadsheet can be customized to meet a customer’s needs. Soon to be added will be EUR and well lifetime as well as a feature to factor in enhanced recovery.</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10</a:t>
            </a:fld>
            <a:endParaRPr lang="en-US"/>
          </a:p>
        </p:txBody>
      </p:sp>
    </p:spTree>
    <p:extLst>
      <p:ext uri="{BB962C8B-B14F-4D97-AF65-F5344CB8AC3E}">
        <p14:creationId xmlns:p14="http://schemas.microsoft.com/office/powerpoint/2010/main" val="193036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asked an industry leader to make</a:t>
            </a:r>
            <a:r>
              <a:rPr lang="en-US" baseline="0" dirty="0" smtClean="0"/>
              <a:t> projections using 24 months of data from 12 shale gas wells.  (We had 1000 wells, but we could only ask for 12 because it would have taken him too long to do more).  We then compared his projections to the BetaZi projection and actual production.  He was an admitted “pessimist” so most of the time he projected low.  In this example, his projection fits the data low but then curves up.  </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11</a:t>
            </a:fld>
            <a:endParaRPr lang="en-US"/>
          </a:p>
        </p:txBody>
      </p:sp>
    </p:spTree>
    <p:extLst>
      <p:ext uri="{BB962C8B-B14F-4D97-AF65-F5344CB8AC3E}">
        <p14:creationId xmlns:p14="http://schemas.microsoft.com/office/powerpoint/2010/main" val="2576284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BetaZi</a:t>
            </a:r>
            <a:r>
              <a:rPr lang="en-US" baseline="0" dirty="0" smtClean="0"/>
              <a:t> production histogram compared to the expert and to actual production.  This slide should speak for itself.  </a:t>
            </a:r>
          </a:p>
          <a:p>
            <a:endParaRPr lang="en-US" baseline="0" dirty="0" smtClean="0"/>
          </a:p>
          <a:p>
            <a:r>
              <a:rPr lang="en-US" baseline="0" dirty="0" smtClean="0"/>
              <a:t>As an aside: note that the distribution does not have the shape of an exact bell curve.   Most packages will assign error bars to projections assuming a Gaussian distribution (bell curve), but in reality that is rarely the case. </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12</a:t>
            </a:fld>
            <a:endParaRPr lang="en-US"/>
          </a:p>
        </p:txBody>
      </p:sp>
    </p:spTree>
    <p:extLst>
      <p:ext uri="{BB962C8B-B14F-4D97-AF65-F5344CB8AC3E}">
        <p14:creationId xmlns:p14="http://schemas.microsoft.com/office/powerpoint/2010/main" val="67886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r>
              <a:rPr lang="en-US" baseline="0" dirty="0" smtClean="0"/>
              <a:t> to his word, the Expert was a pessimist.  Many deals do not go through because a third party evaluator gives a production estimate which is too low for financing to be secured.</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13</a:t>
            </a:fld>
            <a:endParaRPr lang="en-US"/>
          </a:p>
        </p:txBody>
      </p:sp>
    </p:spTree>
    <p:extLst>
      <p:ext uri="{BB962C8B-B14F-4D97-AF65-F5344CB8AC3E}">
        <p14:creationId xmlns:p14="http://schemas.microsoft.com/office/powerpoint/2010/main" val="3248084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pretty technical.</a:t>
            </a:r>
            <a:r>
              <a:rPr lang="en-US" baseline="0" dirty="0" smtClean="0"/>
              <a:t>  The BetaZi staff can explain it in detail.</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14</a:t>
            </a:fld>
            <a:endParaRPr lang="en-US"/>
          </a:p>
        </p:txBody>
      </p:sp>
    </p:spTree>
    <p:extLst>
      <p:ext uri="{BB962C8B-B14F-4D97-AF65-F5344CB8AC3E}">
        <p14:creationId xmlns:p14="http://schemas.microsoft.com/office/powerpoint/2010/main" val="3353321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including more information (pressure, shut-in hours),</a:t>
            </a:r>
            <a:r>
              <a:rPr lang="en-US" baseline="0" dirty="0" smtClean="0"/>
              <a:t> we can make a much richer model.  This is one sample from an analysis of a shale gas well.  We cannot show the data because it was proprietary.  </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15</a:t>
            </a:fld>
            <a:endParaRPr lang="en-US"/>
          </a:p>
        </p:txBody>
      </p:sp>
    </p:spTree>
    <p:extLst>
      <p:ext uri="{BB962C8B-B14F-4D97-AF65-F5344CB8AC3E}">
        <p14:creationId xmlns:p14="http://schemas.microsoft.com/office/powerpoint/2010/main" val="1651714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original motivation for building BetaZi was an observation that the anomalous production following a shut-in often produces an amount of gas that exceeds the production lost during the shut-in.   With this kind of information, it may be possible to “pump” wells by shutting them in for short periods.  It might be further possible to increase revenues from a well by optimizing production as a function of the price of gas, i.e. pump the well when the price is going up and let it ride when the price is down.   This is impossible right now because not even high end numerical modeling software can capture this behavior.</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18</a:t>
            </a:fld>
            <a:endParaRPr lang="en-US"/>
          </a:p>
        </p:txBody>
      </p:sp>
    </p:spTree>
    <p:extLst>
      <p:ext uri="{BB962C8B-B14F-4D97-AF65-F5344CB8AC3E}">
        <p14:creationId xmlns:p14="http://schemas.microsoft.com/office/powerpoint/2010/main" val="4264856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 address</a:t>
            </a:r>
            <a:r>
              <a:rPr lang="en-US" baseline="0" dirty="0" smtClean="0"/>
              <a:t> inquiries to the BetaZi scientific staff!</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19</a:t>
            </a:fld>
            <a:endParaRPr lang="en-US"/>
          </a:p>
        </p:txBody>
      </p:sp>
    </p:spTree>
    <p:extLst>
      <p:ext uri="{BB962C8B-B14F-4D97-AF65-F5344CB8AC3E}">
        <p14:creationId xmlns:p14="http://schemas.microsoft.com/office/powerpoint/2010/main" val="2589826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seek</a:t>
            </a:r>
            <a:r>
              <a:rPr lang="en-US" baseline="0" dirty="0" smtClean="0"/>
              <a:t> customers and partners!</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20</a:t>
            </a:fld>
            <a:endParaRPr lang="en-US"/>
          </a:p>
        </p:txBody>
      </p:sp>
    </p:spTree>
    <p:extLst>
      <p:ext uri="{BB962C8B-B14F-4D97-AF65-F5344CB8AC3E}">
        <p14:creationId xmlns:p14="http://schemas.microsoft.com/office/powerpoint/2010/main" val="409936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add as needed</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22</a:t>
            </a:fld>
            <a:endParaRPr lang="en-US"/>
          </a:p>
        </p:txBody>
      </p:sp>
    </p:spTree>
    <p:extLst>
      <p:ext uri="{BB962C8B-B14F-4D97-AF65-F5344CB8AC3E}">
        <p14:creationId xmlns:p14="http://schemas.microsoft.com/office/powerpoint/2010/main" val="217407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on this slide is from a group of conventional oil wells that are now almost in “stripper” mode (less than 100 </a:t>
            </a:r>
            <a:r>
              <a:rPr lang="en-US" baseline="0" dirty="0" err="1" smtClean="0"/>
              <a:t>bbl</a:t>
            </a:r>
            <a:r>
              <a:rPr lang="en-US" baseline="0" dirty="0" smtClean="0"/>
              <a:t> a day). BetaZi manages to fit the curve despite a very complicated production history.   Each of the thousand transparent red lines is a separate BetaZi “sample” – that is, a possible answer.  There is a high probability of those answers being correct where all of the red lines add up to make a thick red line.  Notice that when we project them forward 15 years, they start to spread out, indicating uncertainty in our forecast.  It is this ability to deal correctly with uncertainty that makes us different from every other product on the market.</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2</a:t>
            </a:fld>
            <a:endParaRPr lang="en-US"/>
          </a:p>
        </p:txBody>
      </p:sp>
    </p:spTree>
    <p:extLst>
      <p:ext uri="{BB962C8B-B14F-4D97-AF65-F5344CB8AC3E}">
        <p14:creationId xmlns:p14="http://schemas.microsoft.com/office/powerpoint/2010/main" val="2873078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23</a:t>
            </a:fld>
            <a:endParaRPr lang="en-US"/>
          </a:p>
        </p:txBody>
      </p:sp>
    </p:spTree>
    <p:extLst>
      <p:ext uri="{BB962C8B-B14F-4D97-AF65-F5344CB8AC3E}">
        <p14:creationId xmlns:p14="http://schemas.microsoft.com/office/powerpoint/2010/main" val="301680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“stimulation” simulation after the end of production records is optional.  </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25</a:t>
            </a:fld>
            <a:endParaRPr lang="en-US"/>
          </a:p>
        </p:txBody>
      </p:sp>
    </p:spTree>
    <p:extLst>
      <p:ext uri="{BB962C8B-B14F-4D97-AF65-F5344CB8AC3E}">
        <p14:creationId xmlns:p14="http://schemas.microsoft.com/office/powerpoint/2010/main" val="141062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project those</a:t>
            </a:r>
            <a:r>
              <a:rPr lang="en-US" baseline="0" dirty="0" smtClean="0"/>
              <a:t> million samples forward,  we come up with not just one number for Estimated Ultimate Recovery (EUR) and Net Present Value (NPV), but a correct assessment of uncertainty as well.   As a consequence of the sophistication of our model, we are also able to explain the history of a well and predict the effect of stimulation and shut-ins accurately.</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3</a:t>
            </a:fld>
            <a:endParaRPr lang="en-US"/>
          </a:p>
        </p:txBody>
      </p:sp>
    </p:spTree>
    <p:extLst>
      <p:ext uri="{BB962C8B-B14F-4D97-AF65-F5344CB8AC3E}">
        <p14:creationId xmlns:p14="http://schemas.microsoft.com/office/powerpoint/2010/main" val="233802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BetaZi returns a histogram showing the possible distribution of EUR or NPV.    If you are making such a projection by hand, then you only get one point in this histogram.  Current software and practice makes it very easy to pick out which point that will be.  An engineer might come up with a low or high number which appears reasonable.  Without seeing the full histogram, a decision-maker has no way to assess the actual truth (or probability) of that number.  There are many examples of deals going sour because a third party evaluator picked a number that was unreasonably low or high.</a:t>
            </a:r>
            <a:endParaRPr lang="en-US" dirty="0"/>
          </a:p>
        </p:txBody>
      </p:sp>
      <p:sp>
        <p:nvSpPr>
          <p:cNvPr id="4" name="Slide Number Placeholder 3"/>
          <p:cNvSpPr>
            <a:spLocks noGrp="1"/>
          </p:cNvSpPr>
          <p:nvPr>
            <p:ph type="sldNum" sz="quarter" idx="10"/>
          </p:nvPr>
        </p:nvSpPr>
        <p:spPr/>
        <p:txBody>
          <a:bodyPr/>
          <a:lstStyle/>
          <a:p>
            <a:fld id="{864B7995-79C1-4D0C-A110-D9CB7805E797}" type="slidenum">
              <a:rPr lang="en-US" smtClean="0"/>
              <a:t>4</a:t>
            </a:fld>
            <a:endParaRPr lang="en-US"/>
          </a:p>
        </p:txBody>
      </p:sp>
    </p:spTree>
    <p:extLst>
      <p:ext uri="{BB962C8B-B14F-4D97-AF65-F5344CB8AC3E}">
        <p14:creationId xmlns:p14="http://schemas.microsoft.com/office/powerpoint/2010/main" val="264266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how numbers</a:t>
            </a:r>
            <a:r>
              <a:rPr lang="en-US" baseline="0" dirty="0" smtClean="0"/>
              <a:t> can be adjusted.  This is a screenshot from a popular package.  The user selects the data to be fit (note that it is not easy to pick the point where the curve will start).  An automatic curve is fit.  A grabber-tool allows the user to adjust it.  EUR and well lifetime numbers are displayed in the upper corner of the graph and adjust along with the curve.  </a:t>
            </a:r>
          </a:p>
          <a:p>
            <a:endParaRPr lang="en-US" baseline="0" dirty="0" smtClean="0"/>
          </a:p>
          <a:p>
            <a:r>
              <a:rPr lang="en-US" baseline="0" dirty="0" smtClean="0"/>
              <a:t>The data in this example is from a conventional oil well.</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5</a:t>
            </a:fld>
            <a:endParaRPr lang="en-US"/>
          </a:p>
        </p:txBody>
      </p:sp>
    </p:spTree>
    <p:extLst>
      <p:ext uri="{BB962C8B-B14F-4D97-AF65-F5344CB8AC3E}">
        <p14:creationId xmlns:p14="http://schemas.microsoft.com/office/powerpoint/2010/main" val="335383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moving the curve up, EUR can be increased by a factor of seven and the lifetime of the well increases over 350 years!  This information now becomes the base of the reserves estimate computed by the rest of the software package.  Effectively, reserves can be </a:t>
            </a:r>
            <a:r>
              <a:rPr lang="en-US" baseline="0" dirty="0" err="1" smtClean="0"/>
              <a:t>taylor</a:t>
            </a:r>
            <a:r>
              <a:rPr lang="en-US" baseline="0" dirty="0" smtClean="0"/>
              <a:t>-made to any desired number using this technique.</a:t>
            </a:r>
          </a:p>
          <a:p>
            <a:endParaRPr lang="en-US" baseline="0" dirty="0" smtClean="0"/>
          </a:p>
          <a:p>
            <a:r>
              <a:rPr lang="en-US" baseline="0" dirty="0" smtClean="0"/>
              <a:t>Note:  To get an analysis done like this by a professional petroleum engineer can cost anywhere between $5000 - $30,000 per well. </a:t>
            </a:r>
          </a:p>
        </p:txBody>
      </p:sp>
      <p:sp>
        <p:nvSpPr>
          <p:cNvPr id="4" name="Slide Number Placeholder 3"/>
          <p:cNvSpPr>
            <a:spLocks noGrp="1"/>
          </p:cNvSpPr>
          <p:nvPr>
            <p:ph type="sldNum" sz="quarter" idx="10"/>
          </p:nvPr>
        </p:nvSpPr>
        <p:spPr/>
        <p:txBody>
          <a:bodyPr/>
          <a:lstStyle/>
          <a:p>
            <a:fld id="{864B7995-79C1-4D0C-A110-D9CB7805E797}" type="slidenum">
              <a:rPr lang="en-US" smtClean="0"/>
              <a:t>6</a:t>
            </a:fld>
            <a:endParaRPr lang="en-US"/>
          </a:p>
        </p:txBody>
      </p:sp>
    </p:spTree>
    <p:extLst>
      <p:ext uri="{BB962C8B-B14F-4D97-AF65-F5344CB8AC3E}">
        <p14:creationId xmlns:p14="http://schemas.microsoft.com/office/powerpoint/2010/main" val="409478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BetaZi keeps you honest.  Using the same data,</a:t>
            </a:r>
            <a:r>
              <a:rPr lang="en-US" baseline="0" dirty="0" smtClean="0"/>
              <a:t> instead of one curve, we return all of the curves that fit the data (with high probability).  </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7</a:t>
            </a:fld>
            <a:endParaRPr lang="en-US"/>
          </a:p>
        </p:txBody>
      </p:sp>
    </p:spTree>
    <p:extLst>
      <p:ext uri="{BB962C8B-B14F-4D97-AF65-F5344CB8AC3E}">
        <p14:creationId xmlns:p14="http://schemas.microsoft.com/office/powerpoint/2010/main" val="244984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BZ is also the 5</a:t>
            </a:r>
            <a:r>
              <a:rPr lang="en-US" baseline="30000" dirty="0" smtClean="0"/>
              <a:t>th</a:t>
            </a:r>
            <a:r>
              <a:rPr lang="en-US" baseline="0" dirty="0" smtClean="0"/>
              <a:t> percentile.  NPV was computed using 10% discount rate and no Operating Expenditures.  </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8</a:t>
            </a:fld>
            <a:endParaRPr lang="en-US"/>
          </a:p>
        </p:txBody>
      </p:sp>
    </p:spTree>
    <p:extLst>
      <p:ext uri="{BB962C8B-B14F-4D97-AF65-F5344CB8AC3E}">
        <p14:creationId xmlns:p14="http://schemas.microsoft.com/office/powerpoint/2010/main" val="142495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you only get one number out of the commercial package – the person who did this analysis could have picked out anything 20,000 BBL and 60,000 BBL – increasing reserves by a factor of 3.  The well could have those production numbers – but with low probability.  One of the reasons to run BetaZi is to evaluate the probability of the answers your experts are giving you.</a:t>
            </a:r>
            <a:endParaRPr lang="en-US" dirty="0"/>
          </a:p>
        </p:txBody>
      </p:sp>
      <p:sp>
        <p:nvSpPr>
          <p:cNvPr id="4" name="Slide Number Placeholder 3"/>
          <p:cNvSpPr>
            <a:spLocks noGrp="1"/>
          </p:cNvSpPr>
          <p:nvPr>
            <p:ph type="sldNum" sz="quarter" idx="10"/>
          </p:nvPr>
        </p:nvSpPr>
        <p:spPr/>
        <p:txBody>
          <a:bodyPr/>
          <a:lstStyle/>
          <a:p>
            <a:fld id="{098A3AD3-0F92-4826-AE78-9A9BA73F95DB}" type="slidenum">
              <a:rPr lang="en-US" smtClean="0"/>
              <a:t>9</a:t>
            </a:fld>
            <a:endParaRPr lang="en-US"/>
          </a:p>
        </p:txBody>
      </p:sp>
    </p:spTree>
    <p:extLst>
      <p:ext uri="{BB962C8B-B14F-4D97-AF65-F5344CB8AC3E}">
        <p14:creationId xmlns:p14="http://schemas.microsoft.com/office/powerpoint/2010/main" val="2695537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487955-7058-4808-BF07-B367DCFF97C4}"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03F1-3CE7-45C2-BC63-72D96E98675D}" type="slidenum">
              <a:rPr lang="en-US" smtClean="0"/>
              <a:t>‹#›</a:t>
            </a:fld>
            <a:endParaRPr lang="en-US"/>
          </a:p>
        </p:txBody>
      </p:sp>
    </p:spTree>
    <p:extLst>
      <p:ext uri="{BB962C8B-B14F-4D97-AF65-F5344CB8AC3E}">
        <p14:creationId xmlns:p14="http://schemas.microsoft.com/office/powerpoint/2010/main" val="61230510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87955-7058-4808-BF07-B367DCFF97C4}"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03F1-3CE7-45C2-BC63-72D96E98675D}" type="slidenum">
              <a:rPr lang="en-US" smtClean="0"/>
              <a:t>‹#›</a:t>
            </a:fld>
            <a:endParaRPr lang="en-US"/>
          </a:p>
        </p:txBody>
      </p:sp>
    </p:spTree>
    <p:extLst>
      <p:ext uri="{BB962C8B-B14F-4D97-AF65-F5344CB8AC3E}">
        <p14:creationId xmlns:p14="http://schemas.microsoft.com/office/powerpoint/2010/main" val="111578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87955-7058-4808-BF07-B367DCFF97C4}"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03F1-3CE7-45C2-BC63-72D96E98675D}" type="slidenum">
              <a:rPr lang="en-US" smtClean="0"/>
              <a:t>‹#›</a:t>
            </a:fld>
            <a:endParaRPr lang="en-US"/>
          </a:p>
        </p:txBody>
      </p:sp>
    </p:spTree>
    <p:extLst>
      <p:ext uri="{BB962C8B-B14F-4D97-AF65-F5344CB8AC3E}">
        <p14:creationId xmlns:p14="http://schemas.microsoft.com/office/powerpoint/2010/main" val="142738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2" y="1564388"/>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5403F1-3CE7-45C2-BC63-72D96E98675D}" type="slidenum">
              <a:rPr lang="en-US" smtClean="0"/>
              <a:t>‹#›</a:t>
            </a:fld>
            <a:endParaRPr lang="en-US"/>
          </a:p>
        </p:txBody>
      </p:sp>
      <p:sp>
        <p:nvSpPr>
          <p:cNvPr id="4" name="Date Placeholder 3"/>
          <p:cNvSpPr>
            <a:spLocks noGrp="1"/>
          </p:cNvSpPr>
          <p:nvPr>
            <p:ph type="dt" sz="half" idx="10"/>
          </p:nvPr>
        </p:nvSpPr>
        <p:spPr>
          <a:xfrm>
            <a:off x="7772400" y="6400800"/>
            <a:ext cx="1143000" cy="365125"/>
          </a:xfrm>
        </p:spPr>
        <p:txBody>
          <a:bodyPr/>
          <a:lstStyle/>
          <a:p>
            <a:fld id="{5B487955-7058-4808-BF07-B367DCFF97C4}" type="datetimeFigureOut">
              <a:rPr lang="en-US" smtClean="0"/>
              <a:t>5/2/2013</a:t>
            </a:fld>
            <a:endParaRPr lang="en-US"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5200" y="6212067"/>
            <a:ext cx="1828800" cy="64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46756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487955-7058-4808-BF07-B367DCFF97C4}" type="datetimeFigureOut">
              <a:rPr lang="en-US" smtClean="0"/>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403F1-3CE7-45C2-BC63-72D96E98675D}" type="slidenum">
              <a:rPr lang="en-US" smtClean="0"/>
              <a:t>‹#›</a:t>
            </a:fld>
            <a:endParaRPr lang="en-US"/>
          </a:p>
        </p:txBody>
      </p:sp>
    </p:spTree>
    <p:extLst>
      <p:ext uri="{BB962C8B-B14F-4D97-AF65-F5344CB8AC3E}">
        <p14:creationId xmlns:p14="http://schemas.microsoft.com/office/powerpoint/2010/main" val="24214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487955-7058-4808-BF07-B367DCFF97C4}"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403F1-3CE7-45C2-BC63-72D96E98675D}" type="slidenum">
              <a:rPr lang="en-US" smtClean="0"/>
              <a:t>‹#›</a:t>
            </a:fld>
            <a:endParaRPr lang="en-US"/>
          </a:p>
        </p:txBody>
      </p:sp>
    </p:spTree>
    <p:extLst>
      <p:ext uri="{BB962C8B-B14F-4D97-AF65-F5344CB8AC3E}">
        <p14:creationId xmlns:p14="http://schemas.microsoft.com/office/powerpoint/2010/main" val="83371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487955-7058-4808-BF07-B367DCFF97C4}" type="datetimeFigureOut">
              <a:rPr lang="en-US" smtClean="0"/>
              <a:t>5/2/2013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403F1-3CE7-45C2-BC63-72D96E98675D}" type="slidenum">
              <a:rPr lang="en-US" smtClean="0"/>
              <a:t>‹#›</a:t>
            </a:fld>
            <a:endParaRPr lang="en-US"/>
          </a:p>
        </p:txBody>
      </p:sp>
    </p:spTree>
    <p:extLst>
      <p:ext uri="{BB962C8B-B14F-4D97-AF65-F5344CB8AC3E}">
        <p14:creationId xmlns:p14="http://schemas.microsoft.com/office/powerpoint/2010/main" val="13244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87955-7058-4808-BF07-B367DCFF97C4}" type="datetimeFigureOut">
              <a:rPr lang="en-US" smtClean="0"/>
              <a:t>5/2/2013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403F1-3CE7-45C2-BC63-72D96E98675D}" type="slidenum">
              <a:rPr lang="en-US" smtClean="0"/>
              <a:t>‹#›</a:t>
            </a:fld>
            <a:endParaRPr lang="en-US"/>
          </a:p>
        </p:txBody>
      </p:sp>
    </p:spTree>
    <p:extLst>
      <p:ext uri="{BB962C8B-B14F-4D97-AF65-F5344CB8AC3E}">
        <p14:creationId xmlns:p14="http://schemas.microsoft.com/office/powerpoint/2010/main" val="226834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87955-7058-4808-BF07-B367DCFF97C4}" type="datetimeFigureOut">
              <a:rPr lang="en-US" smtClean="0"/>
              <a:t>5/2/2013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5403F1-3CE7-45C2-BC63-72D96E98675D}" type="slidenum">
              <a:rPr lang="en-US" smtClean="0"/>
              <a:t>‹#›</a:t>
            </a:fld>
            <a:endParaRPr lang="en-US"/>
          </a:p>
        </p:txBody>
      </p:sp>
    </p:spTree>
    <p:extLst>
      <p:ext uri="{BB962C8B-B14F-4D97-AF65-F5344CB8AC3E}">
        <p14:creationId xmlns:p14="http://schemas.microsoft.com/office/powerpoint/2010/main" val="28565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87955-7058-4808-BF07-B367DCFF97C4}"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403F1-3CE7-45C2-BC63-72D96E98675D}" type="slidenum">
              <a:rPr lang="en-US" smtClean="0"/>
              <a:t>‹#›</a:t>
            </a:fld>
            <a:endParaRPr lang="en-US"/>
          </a:p>
        </p:txBody>
      </p:sp>
    </p:spTree>
    <p:extLst>
      <p:ext uri="{BB962C8B-B14F-4D97-AF65-F5344CB8AC3E}">
        <p14:creationId xmlns:p14="http://schemas.microsoft.com/office/powerpoint/2010/main" val="238067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87955-7058-4808-BF07-B367DCFF97C4}" type="datetimeFigureOut">
              <a:rPr lang="en-US" smtClean="0"/>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403F1-3CE7-45C2-BC63-72D96E98675D}" type="slidenum">
              <a:rPr lang="en-US" smtClean="0"/>
              <a:t>‹#›</a:t>
            </a:fld>
            <a:endParaRPr lang="en-US"/>
          </a:p>
        </p:txBody>
      </p:sp>
    </p:spTree>
    <p:extLst>
      <p:ext uri="{BB962C8B-B14F-4D97-AF65-F5344CB8AC3E}">
        <p14:creationId xmlns:p14="http://schemas.microsoft.com/office/powerpoint/2010/main" val="293571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87955-7058-4808-BF07-B367DCFF97C4}" type="datetimeFigureOut">
              <a:rPr lang="en-US" smtClean="0"/>
              <a:t>5/2/2013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403F1-3CE7-45C2-BC63-72D96E98675D}" type="slidenum">
              <a:rPr lang="en-US" smtClean="0"/>
              <a:t>‹#›</a:t>
            </a:fld>
            <a:endParaRPr lang="en-US"/>
          </a:p>
        </p:txBody>
      </p:sp>
    </p:spTree>
    <p:extLst>
      <p:ext uri="{BB962C8B-B14F-4D97-AF65-F5344CB8AC3E}">
        <p14:creationId xmlns:p14="http://schemas.microsoft.com/office/powerpoint/2010/main" val="1225502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hatelet-resources.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my.miller@hansonwade.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2580" y="2485111"/>
            <a:ext cx="3222219" cy="2893100"/>
          </a:xfrm>
          <a:prstGeom prst="rect">
            <a:avLst/>
          </a:prstGeom>
          <a:noFill/>
        </p:spPr>
        <p:txBody>
          <a:bodyPr wrap="square" rtlCol="0">
            <a:spAutoFit/>
          </a:bodyPr>
          <a:lstStyle/>
          <a:p>
            <a:r>
              <a:rPr lang="en-US" sz="1400" dirty="0">
                <a:solidFill>
                  <a:schemeClr val="bg2">
                    <a:lumMod val="10000"/>
                  </a:schemeClr>
                </a:solidFill>
              </a:rPr>
              <a:t>Christian Pierce</a:t>
            </a:r>
          </a:p>
          <a:p>
            <a:r>
              <a:rPr lang="en-US" sz="1400" dirty="0">
                <a:solidFill>
                  <a:schemeClr val="bg2">
                    <a:lumMod val="10000"/>
                  </a:schemeClr>
                </a:solidFill>
              </a:rPr>
              <a:t>COO, Sales</a:t>
            </a:r>
          </a:p>
          <a:p>
            <a:r>
              <a:rPr lang="en-US" sz="1400" dirty="0">
                <a:solidFill>
                  <a:schemeClr val="bg2">
                    <a:lumMod val="10000"/>
                  </a:schemeClr>
                </a:solidFill>
              </a:rPr>
              <a:t>cPierce@betazi.com</a:t>
            </a:r>
          </a:p>
          <a:p>
            <a:r>
              <a:rPr lang="en-US" sz="1400" dirty="0">
                <a:solidFill>
                  <a:schemeClr val="bg2">
                    <a:lumMod val="10000"/>
                  </a:schemeClr>
                </a:solidFill>
              </a:rPr>
              <a:t>609-865-9597</a:t>
            </a:r>
          </a:p>
          <a:p>
            <a:endParaRPr lang="en-US" sz="1400" dirty="0">
              <a:solidFill>
                <a:schemeClr val="bg2">
                  <a:lumMod val="10000"/>
                </a:schemeClr>
              </a:solidFill>
            </a:endParaRPr>
          </a:p>
          <a:p>
            <a:r>
              <a:rPr lang="en-US" sz="1400" i="1" dirty="0" smtClean="0">
                <a:solidFill>
                  <a:schemeClr val="bg2">
                    <a:lumMod val="10000"/>
                  </a:schemeClr>
                </a:solidFill>
              </a:rPr>
              <a:t>Janette Conradson</a:t>
            </a:r>
            <a:endParaRPr lang="en-US" sz="1400" i="1" dirty="0">
              <a:solidFill>
                <a:schemeClr val="bg2">
                  <a:lumMod val="10000"/>
                </a:schemeClr>
              </a:solidFill>
            </a:endParaRPr>
          </a:p>
          <a:p>
            <a:r>
              <a:rPr lang="en-US" sz="1400" i="1" dirty="0" smtClean="0">
                <a:solidFill>
                  <a:schemeClr val="bg2">
                    <a:lumMod val="10000"/>
                  </a:schemeClr>
                </a:solidFill>
              </a:rPr>
              <a:t>CEO/CFO</a:t>
            </a:r>
          </a:p>
          <a:p>
            <a:endParaRPr lang="en-US" sz="1400" i="1" dirty="0">
              <a:solidFill>
                <a:schemeClr val="bg2">
                  <a:lumMod val="10000"/>
                </a:schemeClr>
              </a:solidFill>
            </a:endParaRPr>
          </a:p>
          <a:p>
            <a:r>
              <a:rPr lang="en-US" sz="1400" i="1" dirty="0" smtClean="0">
                <a:solidFill>
                  <a:schemeClr val="bg2">
                    <a:lumMod val="10000"/>
                  </a:schemeClr>
                </a:solidFill>
              </a:rPr>
              <a:t>Nimar S. Arora,  PhD</a:t>
            </a:r>
          </a:p>
          <a:p>
            <a:r>
              <a:rPr lang="en-US" sz="1400" i="1" dirty="0" smtClean="0">
                <a:solidFill>
                  <a:schemeClr val="bg2">
                    <a:lumMod val="10000"/>
                  </a:schemeClr>
                </a:solidFill>
              </a:rPr>
              <a:t>Chief Science Officer</a:t>
            </a:r>
          </a:p>
          <a:p>
            <a:endParaRPr lang="en-US" sz="1400" i="1" dirty="0">
              <a:solidFill>
                <a:schemeClr val="bg2">
                  <a:lumMod val="10000"/>
                </a:schemeClr>
              </a:solidFill>
            </a:endParaRPr>
          </a:p>
          <a:p>
            <a:r>
              <a:rPr lang="en-US" sz="1400" i="1" dirty="0">
                <a:solidFill>
                  <a:schemeClr val="bg2">
                    <a:lumMod val="10000"/>
                  </a:schemeClr>
                </a:solidFill>
              </a:rPr>
              <a:t>Heidi Anderson Kuzma, PhD</a:t>
            </a:r>
          </a:p>
          <a:p>
            <a:r>
              <a:rPr lang="en-US" sz="1400" i="1" dirty="0" smtClean="0">
                <a:solidFill>
                  <a:schemeClr val="bg2">
                    <a:lumMod val="10000"/>
                  </a:schemeClr>
                </a:solidFill>
              </a:rPr>
              <a:t>Chief Innovation Officer</a:t>
            </a:r>
          </a:p>
        </p:txBody>
      </p:sp>
      <p:sp>
        <p:nvSpPr>
          <p:cNvPr id="5" name="TextBox 4"/>
          <p:cNvSpPr txBox="1"/>
          <p:nvPr/>
        </p:nvSpPr>
        <p:spPr>
          <a:xfrm>
            <a:off x="5638800" y="4109895"/>
            <a:ext cx="2854038" cy="1477328"/>
          </a:xfrm>
          <a:prstGeom prst="rect">
            <a:avLst/>
          </a:prstGeom>
          <a:noFill/>
        </p:spPr>
        <p:txBody>
          <a:bodyPr wrap="square" rtlCol="0">
            <a:spAutoFit/>
          </a:bodyPr>
          <a:lstStyle/>
          <a:p>
            <a:pPr algn="r"/>
            <a:r>
              <a:rPr lang="en-US" b="1" i="1" dirty="0" smtClean="0">
                <a:solidFill>
                  <a:schemeClr val="bg2">
                    <a:lumMod val="25000"/>
                  </a:schemeClr>
                </a:solidFill>
              </a:rPr>
              <a:t>10049 Martis Valley Rd.</a:t>
            </a:r>
          </a:p>
          <a:p>
            <a:pPr algn="r"/>
            <a:r>
              <a:rPr lang="en-US" b="1" i="1" dirty="0" smtClean="0">
                <a:solidFill>
                  <a:schemeClr val="bg2">
                    <a:lumMod val="25000"/>
                  </a:schemeClr>
                </a:solidFill>
              </a:rPr>
              <a:t>Suite G Truckee</a:t>
            </a:r>
          </a:p>
          <a:p>
            <a:pPr algn="r"/>
            <a:r>
              <a:rPr lang="en-US" b="1" i="1" dirty="0" smtClean="0">
                <a:solidFill>
                  <a:schemeClr val="bg2">
                    <a:lumMod val="25000"/>
                  </a:schemeClr>
                </a:solidFill>
              </a:rPr>
              <a:t> CA 96161</a:t>
            </a:r>
          </a:p>
          <a:p>
            <a:pPr algn="r"/>
            <a:r>
              <a:rPr lang="en-US" b="1" i="1" dirty="0" smtClean="0">
                <a:solidFill>
                  <a:schemeClr val="bg2">
                    <a:lumMod val="25000"/>
                  </a:schemeClr>
                </a:solidFill>
              </a:rPr>
              <a:t>530-587-3858</a:t>
            </a:r>
          </a:p>
          <a:p>
            <a:pPr algn="r"/>
            <a:endParaRPr lang="en-US" dirty="0"/>
          </a:p>
        </p:txBody>
      </p:sp>
      <p:sp>
        <p:nvSpPr>
          <p:cNvPr id="8" name="TextBox 7"/>
          <p:cNvSpPr txBox="1"/>
          <p:nvPr/>
        </p:nvSpPr>
        <p:spPr>
          <a:xfrm>
            <a:off x="628337" y="5590075"/>
            <a:ext cx="8035637" cy="707886"/>
          </a:xfrm>
          <a:prstGeom prst="rect">
            <a:avLst/>
          </a:prstGeom>
          <a:noFill/>
        </p:spPr>
        <p:txBody>
          <a:bodyPr wrap="square" rtlCol="0">
            <a:spAutoFit/>
          </a:bodyPr>
          <a:lstStyle/>
          <a:p>
            <a:pPr algn="ctr"/>
            <a:r>
              <a:rPr lang="en-US" sz="4000" b="1" dirty="0" smtClean="0">
                <a:solidFill>
                  <a:srgbClr val="B00000"/>
                </a:solidFill>
                <a:latin typeface="Angsana New" pitchFamily="18" charset="-34"/>
                <a:cs typeface="Angsana New" pitchFamily="18" charset="-34"/>
              </a:rPr>
              <a:t>Physics-based probabilistic inference for oil and gas.</a:t>
            </a:r>
            <a:endParaRPr lang="en-US" sz="4000" b="1" dirty="0">
              <a:solidFill>
                <a:srgbClr val="B00000"/>
              </a:solidFill>
              <a:latin typeface="Angsana New" pitchFamily="18" charset="-34"/>
              <a:cs typeface="Angsana New" pitchFamily="18" charset="-34"/>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269" y="228600"/>
            <a:ext cx="43148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371600" y="1905000"/>
            <a:ext cx="6915150" cy="649432"/>
          </a:xfrm>
        </p:spPr>
        <p:txBody>
          <a:bodyPr>
            <a:normAutofit/>
          </a:bodyPr>
          <a:lstStyle/>
          <a:p>
            <a:r>
              <a:rPr lang="en-US" sz="2400" b="1" i="1" dirty="0" smtClean="0">
                <a:solidFill>
                  <a:schemeClr val="bg2">
                    <a:lumMod val="10000"/>
                  </a:schemeClr>
                </a:solidFill>
              </a:rPr>
              <a:t>21</a:t>
            </a:r>
            <a:r>
              <a:rPr lang="en-US" sz="2400" b="1" i="1" baseline="30000" dirty="0" smtClean="0">
                <a:solidFill>
                  <a:schemeClr val="bg2">
                    <a:lumMod val="10000"/>
                  </a:schemeClr>
                </a:solidFill>
              </a:rPr>
              <a:t>st</a:t>
            </a:r>
            <a:r>
              <a:rPr lang="en-US" sz="2400" b="1" i="1" dirty="0" smtClean="0">
                <a:solidFill>
                  <a:schemeClr val="bg2">
                    <a:lumMod val="10000"/>
                  </a:schemeClr>
                </a:solidFill>
              </a:rPr>
              <a:t> century production analysis for 21</a:t>
            </a:r>
            <a:r>
              <a:rPr lang="en-US" sz="2400" b="1" i="1" baseline="30000" dirty="0" smtClean="0">
                <a:solidFill>
                  <a:schemeClr val="bg2">
                    <a:lumMod val="10000"/>
                  </a:schemeClr>
                </a:solidFill>
              </a:rPr>
              <a:t>st</a:t>
            </a:r>
            <a:r>
              <a:rPr lang="en-US" sz="2400" b="1" i="1" dirty="0" smtClean="0">
                <a:solidFill>
                  <a:schemeClr val="bg2">
                    <a:lumMod val="10000"/>
                  </a:schemeClr>
                </a:solidFill>
              </a:rPr>
              <a:t> century wells</a:t>
            </a:r>
            <a:endParaRPr lang="en-US" sz="2400" b="1" i="1" dirty="0">
              <a:solidFill>
                <a:schemeClr val="bg2">
                  <a:lumMod val="10000"/>
                </a:schemeClr>
              </a:solidFill>
            </a:endParaRPr>
          </a:p>
        </p:txBody>
      </p:sp>
    </p:spTree>
    <p:extLst>
      <p:ext uri="{BB962C8B-B14F-4D97-AF65-F5344CB8AC3E}">
        <p14:creationId xmlns:p14="http://schemas.microsoft.com/office/powerpoint/2010/main" val="2275061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7" y="152400"/>
            <a:ext cx="8229600" cy="1143000"/>
          </a:xfrm>
        </p:spPr>
        <p:txBody>
          <a:bodyPr>
            <a:noAutofit/>
          </a:bodyPr>
          <a:lstStyle/>
          <a:p>
            <a:r>
              <a:rPr lang="en-US" sz="3600" dirty="0" smtClean="0"/>
              <a:t>Results are output to an </a:t>
            </a:r>
            <a:r>
              <a:rPr lang="en-US" sz="3600" dirty="0" smtClean="0">
                <a:solidFill>
                  <a:srgbClr val="B00000"/>
                </a:solidFill>
              </a:rPr>
              <a:t>interactive </a:t>
            </a:r>
            <a:r>
              <a:rPr lang="en-US" sz="3600" dirty="0" smtClean="0"/>
              <a:t>spreadsheet for financial analysis of a well</a:t>
            </a:r>
            <a:endParaRPr lang="en-US" sz="36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95400"/>
            <a:ext cx="51054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36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solidFill>
                  <a:srgbClr val="B00000"/>
                </a:solidFill>
              </a:rPr>
              <a:t>BetaZi</a:t>
            </a:r>
            <a:r>
              <a:rPr lang="en-US" dirty="0" smtClean="0"/>
              <a:t> compared to an “</a:t>
            </a:r>
            <a:r>
              <a:rPr lang="en-US" b="1" dirty="0" smtClean="0">
                <a:solidFill>
                  <a:srgbClr val="188A2E"/>
                </a:solidFill>
              </a:rPr>
              <a:t>Expert</a:t>
            </a:r>
            <a:r>
              <a:rPr lang="en-US" dirty="0" smtClean="0"/>
              <a:t>”</a:t>
            </a:r>
            <a:br>
              <a:rPr lang="en-US" dirty="0" smtClean="0"/>
            </a:br>
            <a:r>
              <a:rPr lang="en-US" sz="4000" dirty="0" smtClean="0"/>
              <a:t>(Expert starts low and predicts high)</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47799"/>
            <a:ext cx="6934199" cy="4660691"/>
          </a:xfrm>
          <a:prstGeom prst="rect">
            <a:avLst/>
          </a:prstGeom>
        </p:spPr>
      </p:pic>
    </p:spTree>
    <p:extLst>
      <p:ext uri="{BB962C8B-B14F-4D97-AF65-F5344CB8AC3E}">
        <p14:creationId xmlns:p14="http://schemas.microsoft.com/office/powerpoint/2010/main" val="2799831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524" y="1143000"/>
            <a:ext cx="6608349" cy="511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419100" y="152400"/>
            <a:ext cx="8229600" cy="1143000"/>
          </a:xfrm>
        </p:spPr>
        <p:txBody>
          <a:bodyPr/>
          <a:lstStyle/>
          <a:p>
            <a:r>
              <a:rPr lang="en-US" b="1" dirty="0" smtClean="0">
                <a:solidFill>
                  <a:srgbClr val="B00000"/>
                </a:solidFill>
              </a:rPr>
              <a:t>BetaZi</a:t>
            </a:r>
            <a:r>
              <a:rPr lang="en-US" dirty="0" smtClean="0"/>
              <a:t> compared to an “</a:t>
            </a:r>
            <a:r>
              <a:rPr lang="en-US" b="1" dirty="0" smtClean="0">
                <a:solidFill>
                  <a:srgbClr val="188A2E"/>
                </a:solidFill>
              </a:rPr>
              <a:t>Expert</a:t>
            </a:r>
            <a:r>
              <a:rPr lang="en-US" dirty="0" smtClean="0"/>
              <a:t>”</a:t>
            </a:r>
            <a:endParaRPr lang="en-US" dirty="0"/>
          </a:p>
        </p:txBody>
      </p:sp>
      <p:sp>
        <p:nvSpPr>
          <p:cNvPr id="2" name="TextBox 1"/>
          <p:cNvSpPr txBox="1"/>
          <p:nvPr/>
        </p:nvSpPr>
        <p:spPr>
          <a:xfrm>
            <a:off x="3505200" y="4572000"/>
            <a:ext cx="533400" cy="338554"/>
          </a:xfrm>
          <a:prstGeom prst="rect">
            <a:avLst/>
          </a:prstGeom>
          <a:noFill/>
        </p:spPr>
        <p:txBody>
          <a:bodyPr wrap="square" rtlCol="0">
            <a:spAutoFit/>
          </a:bodyPr>
          <a:lstStyle/>
          <a:p>
            <a:r>
              <a:rPr lang="en-US" sz="1600" dirty="0" smtClean="0"/>
              <a:t>BZ</a:t>
            </a:r>
            <a:endParaRPr lang="en-US" sz="1600" dirty="0"/>
          </a:p>
        </p:txBody>
      </p:sp>
      <p:sp>
        <p:nvSpPr>
          <p:cNvPr id="3" name="Down Arrow 2"/>
          <p:cNvSpPr/>
          <p:nvPr/>
        </p:nvSpPr>
        <p:spPr>
          <a:xfrm>
            <a:off x="3581400" y="4876800"/>
            <a:ext cx="152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15000" y="3200400"/>
            <a:ext cx="1801091" cy="338554"/>
          </a:xfrm>
          <a:prstGeom prst="rect">
            <a:avLst/>
          </a:prstGeom>
          <a:noFill/>
        </p:spPr>
        <p:txBody>
          <a:bodyPr wrap="square" rtlCol="0">
            <a:spAutoFit/>
          </a:bodyPr>
          <a:lstStyle/>
          <a:p>
            <a:r>
              <a:rPr lang="en-US" sz="1600" dirty="0" smtClean="0"/>
              <a:t>Actual production</a:t>
            </a:r>
            <a:endParaRPr lang="en-US" sz="1600" dirty="0"/>
          </a:p>
        </p:txBody>
      </p:sp>
      <p:sp>
        <p:nvSpPr>
          <p:cNvPr id="14" name="TextBox 13"/>
          <p:cNvSpPr txBox="1"/>
          <p:nvPr/>
        </p:nvSpPr>
        <p:spPr>
          <a:xfrm>
            <a:off x="5966360" y="3755502"/>
            <a:ext cx="1828800" cy="338554"/>
          </a:xfrm>
          <a:prstGeom prst="rect">
            <a:avLst/>
          </a:prstGeom>
          <a:noFill/>
        </p:spPr>
        <p:txBody>
          <a:bodyPr wrap="square" rtlCol="0">
            <a:spAutoFit/>
          </a:bodyPr>
          <a:lstStyle/>
          <a:p>
            <a:r>
              <a:rPr lang="en-US" sz="1600" dirty="0" smtClean="0"/>
              <a:t>BetaZi Mean</a:t>
            </a:r>
            <a:endParaRPr lang="en-US" sz="1600" dirty="0"/>
          </a:p>
        </p:txBody>
      </p:sp>
      <p:sp>
        <p:nvSpPr>
          <p:cNvPr id="15" name="TextBox 14"/>
          <p:cNvSpPr txBox="1"/>
          <p:nvPr/>
        </p:nvSpPr>
        <p:spPr>
          <a:xfrm>
            <a:off x="6241969" y="4343400"/>
            <a:ext cx="1530431" cy="584775"/>
          </a:xfrm>
          <a:prstGeom prst="rect">
            <a:avLst/>
          </a:prstGeom>
          <a:noFill/>
        </p:spPr>
        <p:txBody>
          <a:bodyPr wrap="square" rtlCol="0">
            <a:spAutoFit/>
          </a:bodyPr>
          <a:lstStyle/>
          <a:p>
            <a:r>
              <a:rPr lang="en-US" sz="1600" dirty="0" smtClean="0"/>
              <a:t>“Expert” prediction</a:t>
            </a:r>
          </a:p>
        </p:txBody>
      </p:sp>
      <p:cxnSp>
        <p:nvCxnSpPr>
          <p:cNvPr id="6" name="Straight Arrow Connector 5"/>
          <p:cNvCxnSpPr/>
          <p:nvPr/>
        </p:nvCxnSpPr>
        <p:spPr>
          <a:xfrm flipH="1">
            <a:off x="6047014" y="4630579"/>
            <a:ext cx="201386" cy="8558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257800" y="3906950"/>
            <a:ext cx="708560" cy="17318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1"/>
          </p:cNvCxnSpPr>
          <p:nvPr/>
        </p:nvCxnSpPr>
        <p:spPr>
          <a:xfrm flipH="1">
            <a:off x="5105400" y="3369677"/>
            <a:ext cx="609600" cy="19011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941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6912"/>
            <a:ext cx="8229600" cy="1143000"/>
          </a:xfrm>
        </p:spPr>
        <p:txBody>
          <a:bodyPr>
            <a:normAutofit fontScale="90000"/>
          </a:bodyPr>
          <a:lstStyle/>
          <a:p>
            <a:r>
              <a:rPr lang="en-US" sz="3600" dirty="0" smtClean="0"/>
              <a:t>Average results for 12 wells (5 year forecast)</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951780833"/>
              </p:ext>
            </p:extLst>
          </p:nvPr>
        </p:nvGraphicFramePr>
        <p:xfrm>
          <a:off x="403990" y="2514600"/>
          <a:ext cx="8336019" cy="2021840"/>
        </p:xfrm>
        <a:graphic>
          <a:graphicData uri="http://schemas.openxmlformats.org/drawingml/2006/table">
            <a:tbl>
              <a:tblPr firstRow="1" bandRow="1">
                <a:tableStyleId>{5C22544A-7EE6-4342-B048-85BDC9FD1C3A}</a:tableStyleId>
              </a:tblPr>
              <a:tblGrid>
                <a:gridCol w="2778673"/>
                <a:gridCol w="2778673"/>
                <a:gridCol w="2778673"/>
              </a:tblGrid>
              <a:tr h="370840">
                <a:tc>
                  <a:txBody>
                    <a:bodyPr/>
                    <a:lstStyle/>
                    <a:p>
                      <a:endParaRPr lang="en-US" dirty="0"/>
                    </a:p>
                  </a:txBody>
                  <a:tcPr/>
                </a:tc>
                <a:tc>
                  <a:txBody>
                    <a:bodyPr/>
                    <a:lstStyle/>
                    <a:p>
                      <a:r>
                        <a:rPr lang="en-US" dirty="0" smtClean="0"/>
                        <a:t>Expert</a:t>
                      </a:r>
                      <a:endParaRPr lang="en-US" dirty="0"/>
                    </a:p>
                  </a:txBody>
                  <a:tcPr/>
                </a:tc>
                <a:tc>
                  <a:txBody>
                    <a:bodyPr/>
                    <a:lstStyle/>
                    <a:p>
                      <a:r>
                        <a:rPr lang="en-US" dirty="0" smtClean="0"/>
                        <a:t>BetaZi</a:t>
                      </a:r>
                      <a:endParaRPr lang="en-US" dirty="0"/>
                    </a:p>
                  </a:txBody>
                  <a:tcPr/>
                </a:tc>
              </a:tr>
              <a:tr h="370840">
                <a:tc>
                  <a:txBody>
                    <a:bodyPr/>
                    <a:lstStyle/>
                    <a:p>
                      <a:r>
                        <a:rPr lang="en-US" dirty="0" smtClean="0"/>
                        <a:t>Mean absolute error (Bcf)</a:t>
                      </a:r>
                      <a:endParaRPr lang="en-US" dirty="0"/>
                    </a:p>
                  </a:txBody>
                  <a:tcPr/>
                </a:tc>
                <a:tc>
                  <a:txBody>
                    <a:bodyPr/>
                    <a:lstStyle/>
                    <a:p>
                      <a:r>
                        <a:rPr lang="en-US" dirty="0" smtClean="0"/>
                        <a:t>-0.06</a:t>
                      </a:r>
                      <a:endParaRPr lang="en-US" dirty="0"/>
                    </a:p>
                  </a:txBody>
                  <a:tcPr/>
                </a:tc>
                <a:tc>
                  <a:txBody>
                    <a:bodyPr/>
                    <a:lstStyle/>
                    <a:p>
                      <a:r>
                        <a:rPr lang="en-US" dirty="0" smtClean="0"/>
                        <a:t>-0.01</a:t>
                      </a:r>
                      <a:endParaRPr lang="en-US" dirty="0"/>
                    </a:p>
                  </a:txBody>
                  <a:tcPr/>
                </a:tc>
              </a:tr>
              <a:tr h="370840">
                <a:tc>
                  <a:txBody>
                    <a:bodyPr/>
                    <a:lstStyle/>
                    <a:p>
                      <a:pPr algn="ctr"/>
                      <a:r>
                        <a:rPr lang="en-US" dirty="0" smtClean="0"/>
                        <a:t>Root Mean Squared Error</a:t>
                      </a:r>
                      <a:r>
                        <a:rPr lang="en-US" baseline="0" dirty="0" smtClean="0"/>
                        <a:t> </a:t>
                      </a:r>
                      <a:r>
                        <a:rPr lang="en-US" dirty="0" smtClean="0"/>
                        <a:t>(Bcf)</a:t>
                      </a:r>
                      <a:endParaRPr lang="en-US" dirty="0"/>
                    </a:p>
                  </a:txBody>
                  <a:tcPr/>
                </a:tc>
                <a:tc>
                  <a:txBody>
                    <a:bodyPr/>
                    <a:lstStyle/>
                    <a:p>
                      <a:r>
                        <a:rPr lang="en-US" dirty="0" smtClean="0"/>
                        <a:t>0.11</a:t>
                      </a:r>
                      <a:endParaRPr lang="en-US" dirty="0"/>
                    </a:p>
                  </a:txBody>
                  <a:tcPr/>
                </a:tc>
                <a:tc>
                  <a:txBody>
                    <a:bodyPr/>
                    <a:lstStyle/>
                    <a:p>
                      <a:r>
                        <a:rPr lang="en-US" dirty="0" smtClean="0"/>
                        <a:t>0.07</a:t>
                      </a:r>
                      <a:endParaRPr lang="en-US" dirty="0"/>
                    </a:p>
                  </a:txBody>
                  <a:tcPr/>
                </a:tc>
              </a:tr>
              <a:tr h="370840">
                <a:tc>
                  <a:txBody>
                    <a:bodyPr/>
                    <a:lstStyle/>
                    <a:p>
                      <a:pPr algn="ctr"/>
                      <a:r>
                        <a:rPr lang="en-US" dirty="0" smtClean="0"/>
                        <a:t>Cumulative error ($)</a:t>
                      </a:r>
                    </a:p>
                    <a:p>
                      <a:pPr algn="ctr"/>
                      <a:r>
                        <a:rPr lang="en-US" dirty="0" smtClean="0"/>
                        <a:t>Gas at $4</a:t>
                      </a:r>
                      <a:r>
                        <a:rPr lang="en-US" baseline="0" dirty="0" smtClean="0"/>
                        <a:t> mcf</a:t>
                      </a:r>
                      <a:endParaRPr lang="en-US" dirty="0"/>
                    </a:p>
                  </a:txBody>
                  <a:tcPr/>
                </a:tc>
                <a:tc>
                  <a:txBody>
                    <a:bodyPr/>
                    <a:lstStyle/>
                    <a:p>
                      <a:r>
                        <a:rPr lang="en-US" dirty="0" smtClean="0"/>
                        <a:t>-2.7 mil</a:t>
                      </a:r>
                      <a:endParaRPr lang="en-US" dirty="0"/>
                    </a:p>
                  </a:txBody>
                  <a:tcPr/>
                </a:tc>
                <a:tc>
                  <a:txBody>
                    <a:bodyPr/>
                    <a:lstStyle/>
                    <a:p>
                      <a:r>
                        <a:rPr lang="en-US" dirty="0" smtClean="0"/>
                        <a:t>-0.6 mil</a:t>
                      </a:r>
                      <a:endParaRPr lang="en-US" dirty="0"/>
                    </a:p>
                  </a:txBody>
                  <a:tcPr/>
                </a:tc>
              </a:tr>
            </a:tbl>
          </a:graphicData>
        </a:graphic>
      </p:graphicFrame>
      <p:sp>
        <p:nvSpPr>
          <p:cNvPr id="5" name="TextBox 4"/>
          <p:cNvSpPr txBox="1"/>
          <p:nvPr/>
        </p:nvSpPr>
        <p:spPr>
          <a:xfrm>
            <a:off x="2286000" y="1552865"/>
            <a:ext cx="4572000" cy="369332"/>
          </a:xfrm>
          <a:prstGeom prst="rect">
            <a:avLst/>
          </a:prstGeom>
          <a:noFill/>
        </p:spPr>
        <p:txBody>
          <a:bodyPr wrap="square" rtlCol="0">
            <a:spAutoFit/>
          </a:bodyPr>
          <a:lstStyle/>
          <a:p>
            <a:r>
              <a:rPr lang="en-US" dirty="0" smtClean="0"/>
              <a:t>Expert prediction compared to BetaZi mean</a:t>
            </a:r>
            <a:endParaRPr lang="en-US" dirty="0"/>
          </a:p>
        </p:txBody>
      </p:sp>
      <p:sp>
        <p:nvSpPr>
          <p:cNvPr id="7" name="TextBox 6"/>
          <p:cNvSpPr txBox="1"/>
          <p:nvPr/>
        </p:nvSpPr>
        <p:spPr>
          <a:xfrm>
            <a:off x="2458533" y="4953000"/>
            <a:ext cx="3485067" cy="369332"/>
          </a:xfrm>
          <a:prstGeom prst="rect">
            <a:avLst/>
          </a:prstGeom>
          <a:noFill/>
        </p:spPr>
        <p:txBody>
          <a:bodyPr wrap="square" rtlCol="0">
            <a:spAutoFit/>
          </a:bodyPr>
          <a:lstStyle/>
          <a:p>
            <a:r>
              <a:rPr lang="en-US" dirty="0" smtClean="0"/>
              <a:t>Ratio of Expert/BetaZi RMSE = 1.6</a:t>
            </a:r>
            <a:endParaRPr lang="en-US" dirty="0"/>
          </a:p>
        </p:txBody>
      </p:sp>
    </p:spTree>
    <p:extLst>
      <p:ext uri="{BB962C8B-B14F-4D97-AF65-F5344CB8AC3E}">
        <p14:creationId xmlns:p14="http://schemas.microsoft.com/office/powerpoint/2010/main" val="3532966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95" y="206829"/>
            <a:ext cx="8229600" cy="1143000"/>
          </a:xfrm>
        </p:spPr>
        <p:txBody>
          <a:bodyPr>
            <a:normAutofit fontScale="90000"/>
          </a:bodyPr>
          <a:lstStyle/>
          <a:p>
            <a:r>
              <a:rPr lang="en-US" dirty="0" smtClean="0"/>
              <a:t>Percentile Accuracy Test proves our confidence intervals are correct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733545"/>
            <a:ext cx="6019807" cy="4514855"/>
          </a:xfrm>
          <a:prstGeom prst="rect">
            <a:avLst/>
          </a:prstGeom>
        </p:spPr>
      </p:pic>
      <p:sp>
        <p:nvSpPr>
          <p:cNvPr id="3" name="TextBox 2"/>
          <p:cNvSpPr txBox="1"/>
          <p:nvPr/>
        </p:nvSpPr>
        <p:spPr>
          <a:xfrm>
            <a:off x="1676400" y="6365174"/>
            <a:ext cx="533400" cy="369332"/>
          </a:xfrm>
          <a:prstGeom prst="rect">
            <a:avLst/>
          </a:prstGeom>
          <a:noFill/>
        </p:spPr>
        <p:txBody>
          <a:bodyPr wrap="square" rtlCol="0">
            <a:spAutoFit/>
          </a:bodyPr>
          <a:lstStyle/>
          <a:p>
            <a:r>
              <a:rPr lang="en-US" b="1" dirty="0" smtClean="0"/>
              <a:t>BZ</a:t>
            </a:r>
            <a:r>
              <a:rPr lang="en-US" dirty="0" smtClean="0"/>
              <a:t> </a:t>
            </a:r>
            <a:endParaRPr lang="en-US" dirty="0"/>
          </a:p>
        </p:txBody>
      </p:sp>
      <p:sp>
        <p:nvSpPr>
          <p:cNvPr id="5" name="TextBox 4"/>
          <p:cNvSpPr txBox="1"/>
          <p:nvPr/>
        </p:nvSpPr>
        <p:spPr>
          <a:xfrm>
            <a:off x="76200" y="4191000"/>
            <a:ext cx="1219200" cy="1754326"/>
          </a:xfrm>
          <a:prstGeom prst="rect">
            <a:avLst/>
          </a:prstGeom>
          <a:noFill/>
        </p:spPr>
        <p:txBody>
          <a:bodyPr wrap="square" rtlCol="0">
            <a:spAutoFit/>
          </a:bodyPr>
          <a:lstStyle/>
          <a:p>
            <a:r>
              <a:rPr lang="en-US" b="1" dirty="0" smtClean="0"/>
              <a:t>% of 1000 actual wells that produced above the BZ</a:t>
            </a:r>
            <a:endParaRPr lang="en-US" b="1" dirty="0"/>
          </a:p>
        </p:txBody>
      </p:sp>
      <p:cxnSp>
        <p:nvCxnSpPr>
          <p:cNvPr id="9" name="Straight Arrow Connector 8"/>
          <p:cNvCxnSpPr/>
          <p:nvPr/>
        </p:nvCxnSpPr>
        <p:spPr>
          <a:xfrm flipH="1">
            <a:off x="5791200" y="1981200"/>
            <a:ext cx="1524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15200" y="1699813"/>
            <a:ext cx="1807029" cy="1723549"/>
          </a:xfrm>
          <a:prstGeom prst="rect">
            <a:avLst/>
          </a:prstGeom>
          <a:solidFill>
            <a:schemeClr val="bg1"/>
          </a:solidFill>
        </p:spPr>
        <p:txBody>
          <a:bodyPr wrap="square" rtlCol="0">
            <a:spAutoFit/>
          </a:bodyPr>
          <a:lstStyle/>
          <a:p>
            <a:r>
              <a:rPr lang="en-US" sz="2400" dirty="0" smtClean="0">
                <a:solidFill>
                  <a:srgbClr val="002060"/>
                </a:solidFill>
                <a:latin typeface="Aharoni" pitchFamily="2" charset="-79"/>
                <a:cs typeface="Aharoni" pitchFamily="2" charset="-79"/>
              </a:rPr>
              <a:t>78% </a:t>
            </a:r>
            <a:r>
              <a:rPr lang="en-US" dirty="0" smtClean="0">
                <a:solidFill>
                  <a:srgbClr val="002060"/>
                </a:solidFill>
                <a:latin typeface="Aharoni" pitchFamily="2" charset="-79"/>
                <a:cs typeface="Aharoni" pitchFamily="2" charset="-79"/>
              </a:rPr>
              <a:t>of actual wells produced more than their BZ@ </a:t>
            </a:r>
            <a:r>
              <a:rPr lang="en-US" sz="2800" dirty="0" smtClean="0">
                <a:solidFill>
                  <a:srgbClr val="002060"/>
                </a:solidFill>
                <a:latin typeface="Aharoni" pitchFamily="2" charset="-79"/>
                <a:cs typeface="Aharoni" pitchFamily="2" charset="-79"/>
              </a:rPr>
              <a:t>80</a:t>
            </a:r>
            <a:endParaRPr lang="en-US" sz="2800" dirty="0">
              <a:solidFill>
                <a:srgbClr val="002060"/>
              </a:solidFill>
              <a:latin typeface="Aharoni" pitchFamily="2" charset="-79"/>
              <a:cs typeface="Aharoni" pitchFamily="2" charset="-79"/>
            </a:endParaRPr>
          </a:p>
        </p:txBody>
      </p:sp>
      <p:cxnSp>
        <p:nvCxnSpPr>
          <p:cNvPr id="15" name="Straight Arrow Connector 14"/>
          <p:cNvCxnSpPr/>
          <p:nvPr/>
        </p:nvCxnSpPr>
        <p:spPr>
          <a:xfrm flipV="1">
            <a:off x="2362200" y="2819400"/>
            <a:ext cx="3200400" cy="251460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33600" y="2362200"/>
            <a:ext cx="2286000" cy="1292662"/>
          </a:xfrm>
          <a:prstGeom prst="rect">
            <a:avLst/>
          </a:prstGeom>
          <a:solidFill>
            <a:schemeClr val="bg1"/>
          </a:solidFill>
        </p:spPr>
        <p:txBody>
          <a:bodyPr wrap="square" rtlCol="0">
            <a:spAutoFit/>
          </a:bodyPr>
          <a:lstStyle/>
          <a:p>
            <a:r>
              <a:rPr lang="en-US" dirty="0" smtClean="0">
                <a:solidFill>
                  <a:srgbClr val="002060"/>
                </a:solidFill>
                <a:latin typeface="Aharoni" pitchFamily="2" charset="-79"/>
                <a:cs typeface="Aharoni" pitchFamily="2" charset="-79"/>
              </a:rPr>
              <a:t>Straight line at </a:t>
            </a:r>
            <a:r>
              <a:rPr lang="en-US" sz="2400" dirty="0" smtClean="0">
                <a:solidFill>
                  <a:srgbClr val="002060"/>
                </a:solidFill>
                <a:latin typeface="Aharoni" pitchFamily="2" charset="-79"/>
                <a:cs typeface="Aharoni" pitchFamily="2" charset="-79"/>
              </a:rPr>
              <a:t>45%</a:t>
            </a:r>
            <a:r>
              <a:rPr lang="en-US" dirty="0" smtClean="0">
                <a:solidFill>
                  <a:srgbClr val="002060"/>
                </a:solidFill>
                <a:latin typeface="Aharoni" pitchFamily="2" charset="-79"/>
                <a:cs typeface="Aharoni" pitchFamily="2" charset="-79"/>
              </a:rPr>
              <a:t> indicates that BZ confidence matches reality</a:t>
            </a:r>
            <a:endParaRPr lang="en-US" sz="2800" dirty="0">
              <a:solidFill>
                <a:srgbClr val="002060"/>
              </a:solidFill>
              <a:latin typeface="Aharoni" pitchFamily="2" charset="-79"/>
              <a:cs typeface="Aharoni" pitchFamily="2" charset="-79"/>
            </a:endParaRPr>
          </a:p>
        </p:txBody>
      </p:sp>
      <p:cxnSp>
        <p:nvCxnSpPr>
          <p:cNvPr id="19" name="Straight Arrow Connector 18"/>
          <p:cNvCxnSpPr/>
          <p:nvPr/>
        </p:nvCxnSpPr>
        <p:spPr>
          <a:xfrm>
            <a:off x="3276600" y="3331029"/>
            <a:ext cx="609600" cy="659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133600" y="6549840"/>
            <a:ext cx="382326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76943" y="1981200"/>
            <a:ext cx="0" cy="2095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614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37" y="838200"/>
            <a:ext cx="8229600" cy="1143000"/>
          </a:xfrm>
        </p:spPr>
        <p:txBody>
          <a:bodyPr>
            <a:normAutofit fontScale="90000"/>
          </a:bodyPr>
          <a:lstStyle/>
          <a:p>
            <a:r>
              <a:rPr lang="en-US" sz="3200" b="1" dirty="0" smtClean="0">
                <a:solidFill>
                  <a:srgbClr val="C00000"/>
                </a:solidFill>
              </a:rPr>
              <a:t>BetaZi Analysis </a:t>
            </a:r>
            <a:r>
              <a:rPr lang="en-US" sz="3200" dirty="0" smtClean="0"/>
              <a:t>is a newly calibrated multiphase model for daily oil, gas, water and pressure data</a:t>
            </a:r>
            <a:br>
              <a:rPr lang="en-US" sz="3200" dirty="0" smtClean="0"/>
            </a:br>
            <a:r>
              <a:rPr lang="en-US" sz="3200" dirty="0" smtClean="0"/>
              <a:t/>
            </a:r>
            <a:br>
              <a:rPr lang="en-US" sz="3200" dirty="0" smtClean="0"/>
            </a:br>
            <a:endParaRPr lang="en-US" sz="3600" b="1" dirty="0">
              <a:solidFill>
                <a:srgbClr val="B00000"/>
              </a:solidFill>
            </a:endParaRPr>
          </a:p>
        </p:txBody>
      </p:sp>
      <p:sp>
        <p:nvSpPr>
          <p:cNvPr id="5" name="TextBox 4"/>
          <p:cNvSpPr txBox="1"/>
          <p:nvPr/>
        </p:nvSpPr>
        <p:spPr>
          <a:xfrm>
            <a:off x="5257800" y="1987540"/>
            <a:ext cx="3657600" cy="3416320"/>
          </a:xfrm>
          <a:prstGeom prst="rect">
            <a:avLst/>
          </a:prstGeom>
          <a:noFill/>
        </p:spPr>
        <p:txBody>
          <a:bodyPr wrap="square" rtlCol="0">
            <a:spAutoFit/>
          </a:bodyPr>
          <a:lstStyle/>
          <a:p>
            <a:pPr marL="285750" indent="-285750">
              <a:buFont typeface="Wingdings" pitchFamily="2" charset="2"/>
              <a:buChar char="v"/>
            </a:pPr>
            <a:r>
              <a:rPr lang="en-US" dirty="0" smtClean="0"/>
              <a:t>Input was only monthly oil or gas production for previous slides.</a:t>
            </a:r>
          </a:p>
          <a:p>
            <a:pPr marL="285750" indent="-285750">
              <a:buFont typeface="Wingdings" pitchFamily="2" charset="2"/>
              <a:buChar char="v"/>
            </a:pPr>
            <a:r>
              <a:rPr lang="en-US" dirty="0" smtClean="0"/>
              <a:t>Can also input daily production data with pressure, multiphase production, shut-in hours in which case output includes:</a:t>
            </a:r>
          </a:p>
          <a:p>
            <a:pPr marL="285750" indent="-285750">
              <a:buFont typeface="Wingdings" pitchFamily="2" charset="2"/>
              <a:buChar char="v"/>
            </a:pPr>
            <a:endParaRPr lang="en-US" dirty="0" smtClean="0"/>
          </a:p>
          <a:p>
            <a:pPr marL="742950" lvl="1" indent="-285750">
              <a:buFont typeface="Wingdings" pitchFamily="2" charset="2"/>
              <a:buChar char="ü"/>
            </a:pPr>
            <a:r>
              <a:rPr lang="en-US" dirty="0" smtClean="0"/>
              <a:t>Production Projection</a:t>
            </a:r>
          </a:p>
          <a:p>
            <a:pPr marL="742950" lvl="1" indent="-285750">
              <a:buFont typeface="Wingdings" pitchFamily="2" charset="2"/>
              <a:buChar char="ü"/>
            </a:pPr>
            <a:r>
              <a:rPr lang="en-US" dirty="0" smtClean="0"/>
              <a:t>Behavior during simulation and shut-ins</a:t>
            </a:r>
          </a:p>
          <a:p>
            <a:pPr marL="742950" lvl="1" indent="-285750">
              <a:buFont typeface="Wingdings" pitchFamily="2" charset="2"/>
              <a:buChar char="ü"/>
            </a:pPr>
            <a:r>
              <a:rPr lang="en-US" dirty="0" smtClean="0"/>
              <a:t>Coefficients which track production regimes</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97981" y="2133600"/>
            <a:ext cx="4495800" cy="3124200"/>
          </a:xfrm>
          <a:prstGeom prst="rect">
            <a:avLst/>
          </a:prstGeom>
        </p:spPr>
      </p:pic>
    </p:spTree>
    <p:extLst>
      <p:ext uri="{BB962C8B-B14F-4D97-AF65-F5344CB8AC3E}">
        <p14:creationId xmlns:p14="http://schemas.microsoft.com/office/powerpoint/2010/main" val="82446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Hot off the press!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0" y="1524000"/>
            <a:ext cx="8652164" cy="4416208"/>
          </a:xfrm>
          <a:prstGeom prst="rect">
            <a:avLst/>
          </a:prstGeom>
        </p:spPr>
      </p:pic>
      <p:sp>
        <p:nvSpPr>
          <p:cNvPr id="10" name="TextBox 9"/>
          <p:cNvSpPr txBox="1"/>
          <p:nvPr/>
        </p:nvSpPr>
        <p:spPr>
          <a:xfrm>
            <a:off x="86300" y="6821737"/>
            <a:ext cx="825335" cy="523220"/>
          </a:xfrm>
          <a:prstGeom prst="rect">
            <a:avLst/>
          </a:prstGeom>
          <a:noFill/>
        </p:spPr>
        <p:txBody>
          <a:bodyPr wrap="square" rtlCol="0">
            <a:spAutoFit/>
          </a:bodyPr>
          <a:lstStyle/>
          <a:p>
            <a:r>
              <a:rPr lang="en-US" sz="1400" dirty="0" smtClean="0"/>
              <a:t>Pressure</a:t>
            </a:r>
          </a:p>
          <a:p>
            <a:r>
              <a:rPr lang="en-US" sz="1400" dirty="0" smtClean="0"/>
              <a:t>gal/day</a:t>
            </a:r>
            <a:endParaRPr lang="en-US" sz="1400" dirty="0"/>
          </a:p>
        </p:txBody>
      </p:sp>
    </p:spTree>
    <p:extLst>
      <p:ext uri="{BB962C8B-B14F-4D97-AF65-F5344CB8AC3E}">
        <p14:creationId xmlns:p14="http://schemas.microsoft.com/office/powerpoint/2010/main" val="3905397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Projection based on Analysis model used to forecast production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327" y="1676400"/>
            <a:ext cx="6019800" cy="4502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685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229600" cy="1143000"/>
          </a:xfrm>
        </p:spPr>
        <p:txBody>
          <a:bodyPr>
            <a:normAutofit/>
          </a:bodyPr>
          <a:lstStyle/>
          <a:p>
            <a:r>
              <a:rPr lang="en-US" sz="3200" dirty="0" smtClean="0"/>
              <a:t>Daily coefficients track </a:t>
            </a:r>
            <a:r>
              <a:rPr lang="en-US" sz="3200" dirty="0" smtClean="0">
                <a:solidFill>
                  <a:srgbClr val="FF0000"/>
                </a:solidFill>
              </a:rPr>
              <a:t>production regimes </a:t>
            </a:r>
            <a:r>
              <a:rPr lang="en-US" sz="3200" dirty="0" smtClean="0"/>
              <a:t>and  </a:t>
            </a:r>
            <a:r>
              <a:rPr lang="en-US" sz="3200" dirty="0" smtClean="0">
                <a:solidFill>
                  <a:srgbClr val="C00000"/>
                </a:solidFill>
              </a:rPr>
              <a:t>predict anomalous production </a:t>
            </a:r>
            <a:r>
              <a:rPr lang="en-US" sz="3200" dirty="0" smtClean="0"/>
              <a:t>after shut-ins</a:t>
            </a:r>
            <a:endParaRPr lang="en-US" sz="3200"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295400" y="1524000"/>
            <a:ext cx="6629400" cy="4114800"/>
          </a:xfrm>
          <a:prstGeom prst="rect">
            <a:avLst/>
          </a:prstGeom>
        </p:spPr>
      </p:pic>
    </p:spTree>
    <p:extLst>
      <p:ext uri="{BB962C8B-B14F-4D97-AF65-F5344CB8AC3E}">
        <p14:creationId xmlns:p14="http://schemas.microsoft.com/office/powerpoint/2010/main" val="2590000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934200" y="1676400"/>
            <a:ext cx="2133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8971" y="28491"/>
            <a:ext cx="8229600" cy="1143000"/>
          </a:xfrm>
        </p:spPr>
        <p:txBody>
          <a:bodyPr>
            <a:normAutofit/>
          </a:bodyPr>
          <a:lstStyle/>
          <a:p>
            <a:r>
              <a:rPr lang="en-US" sz="3200" b="1" i="1" dirty="0" smtClean="0"/>
              <a:t>How Do </a:t>
            </a:r>
            <a:r>
              <a:rPr lang="en-US" sz="3200" b="1" i="1" dirty="0"/>
              <a:t>W</a:t>
            </a:r>
            <a:r>
              <a:rPr lang="en-US" sz="3200" b="1" i="1" dirty="0" smtClean="0"/>
              <a:t>e </a:t>
            </a:r>
            <a:r>
              <a:rPr lang="en-US" sz="3200" b="1" i="1" dirty="0"/>
              <a:t>D</a:t>
            </a:r>
            <a:r>
              <a:rPr lang="en-US" sz="3200" b="1" i="1" dirty="0" smtClean="0"/>
              <a:t>o it? </a:t>
            </a:r>
            <a:br>
              <a:rPr lang="en-US" sz="3200" b="1" i="1" dirty="0" smtClean="0"/>
            </a:br>
            <a:r>
              <a:rPr lang="en-US" sz="2400" dirty="0" smtClean="0"/>
              <a:t>(probabilistic inference)</a:t>
            </a:r>
            <a:endParaRPr lang="en-US" sz="2400" dirty="0"/>
          </a:p>
        </p:txBody>
      </p:sp>
      <p:sp>
        <p:nvSpPr>
          <p:cNvPr id="4" name="TextBox 3"/>
          <p:cNvSpPr txBox="1"/>
          <p:nvPr/>
        </p:nvSpPr>
        <p:spPr>
          <a:xfrm>
            <a:off x="3505200" y="1066800"/>
            <a:ext cx="2362200" cy="646331"/>
          </a:xfrm>
          <a:prstGeom prst="rect">
            <a:avLst/>
          </a:prstGeom>
          <a:noFill/>
        </p:spPr>
        <p:txBody>
          <a:bodyPr wrap="square" rtlCol="0">
            <a:spAutoFit/>
          </a:bodyPr>
          <a:lstStyle/>
          <a:p>
            <a:r>
              <a:rPr lang="en-US" sz="3600" b="1" dirty="0" smtClean="0">
                <a:solidFill>
                  <a:srgbClr val="B00000"/>
                </a:solidFill>
              </a:rPr>
              <a:t>y = F (x)</a:t>
            </a:r>
            <a:endParaRPr lang="en-US" sz="3600" b="1" dirty="0">
              <a:solidFill>
                <a:srgbClr val="B00000"/>
              </a:solidFill>
            </a:endParaRPr>
          </a:p>
        </p:txBody>
      </p:sp>
      <p:sp>
        <p:nvSpPr>
          <p:cNvPr id="5" name="TextBox 4"/>
          <p:cNvSpPr txBox="1"/>
          <p:nvPr/>
        </p:nvSpPr>
        <p:spPr>
          <a:xfrm>
            <a:off x="1447800" y="1220713"/>
            <a:ext cx="1905000" cy="369332"/>
          </a:xfrm>
          <a:prstGeom prst="rect">
            <a:avLst/>
          </a:prstGeom>
          <a:noFill/>
        </p:spPr>
        <p:txBody>
          <a:bodyPr wrap="square" rtlCol="0">
            <a:spAutoFit/>
          </a:bodyPr>
          <a:lstStyle/>
          <a:p>
            <a:r>
              <a:rPr lang="en-US" dirty="0"/>
              <a:t>P</a:t>
            </a:r>
            <a:r>
              <a:rPr lang="en-US" dirty="0" smtClean="0"/>
              <a:t>roduction</a:t>
            </a:r>
            <a:endParaRPr lang="en-US" dirty="0"/>
          </a:p>
        </p:txBody>
      </p:sp>
      <p:sp>
        <p:nvSpPr>
          <p:cNvPr id="6" name="TextBox 5"/>
          <p:cNvSpPr txBox="1"/>
          <p:nvPr/>
        </p:nvSpPr>
        <p:spPr>
          <a:xfrm>
            <a:off x="5720438" y="1230868"/>
            <a:ext cx="3652161" cy="369332"/>
          </a:xfrm>
          <a:prstGeom prst="rect">
            <a:avLst/>
          </a:prstGeom>
          <a:noFill/>
        </p:spPr>
        <p:txBody>
          <a:bodyPr wrap="square" rtlCol="0">
            <a:spAutoFit/>
          </a:bodyPr>
          <a:lstStyle/>
          <a:p>
            <a:r>
              <a:rPr lang="en-US" dirty="0" smtClean="0"/>
              <a:t>Well (rocks, hardware, operations)</a:t>
            </a:r>
          </a:p>
        </p:txBody>
      </p:sp>
      <p:sp>
        <p:nvSpPr>
          <p:cNvPr id="9" name="TextBox 8"/>
          <p:cNvSpPr txBox="1"/>
          <p:nvPr/>
        </p:nvSpPr>
        <p:spPr>
          <a:xfrm>
            <a:off x="2747776" y="2247037"/>
            <a:ext cx="4034024" cy="1754326"/>
          </a:xfrm>
          <a:prstGeom prst="rect">
            <a:avLst/>
          </a:prstGeom>
          <a:noFill/>
        </p:spPr>
        <p:txBody>
          <a:bodyPr wrap="square" rtlCol="0">
            <a:spAutoFit/>
          </a:bodyPr>
          <a:lstStyle/>
          <a:p>
            <a:r>
              <a:rPr lang="en-US" b="1" dirty="0" smtClean="0">
                <a:solidFill>
                  <a:srgbClr val="002060"/>
                </a:solidFill>
              </a:rPr>
              <a:t>Instead of using a fixed function to describe well decline (such as the Arps equation), BetaZi uses a probabilistic  </a:t>
            </a:r>
            <a:r>
              <a:rPr lang="en-US" b="1" dirty="0">
                <a:solidFill>
                  <a:srgbClr val="FF0000"/>
                </a:solidFill>
              </a:rPr>
              <a:t>K</a:t>
            </a:r>
            <a:r>
              <a:rPr lang="en-US" b="1" dirty="0" smtClean="0">
                <a:solidFill>
                  <a:srgbClr val="FF0000"/>
                </a:solidFill>
              </a:rPr>
              <a:t>nowledge </a:t>
            </a:r>
            <a:r>
              <a:rPr lang="en-US" b="1" dirty="0">
                <a:solidFill>
                  <a:srgbClr val="FF0000"/>
                </a:solidFill>
              </a:rPr>
              <a:t>R</a:t>
            </a:r>
            <a:r>
              <a:rPr lang="en-US" b="1" dirty="0" smtClean="0">
                <a:solidFill>
                  <a:srgbClr val="FF0000"/>
                </a:solidFill>
              </a:rPr>
              <a:t>epresentation </a:t>
            </a:r>
            <a:r>
              <a:rPr lang="en-US" b="1" dirty="0" smtClean="0">
                <a:solidFill>
                  <a:srgbClr val="002060"/>
                </a:solidFill>
              </a:rPr>
              <a:t>that combines physics with statistics and experience.</a:t>
            </a:r>
          </a:p>
        </p:txBody>
      </p:sp>
      <p:sp>
        <p:nvSpPr>
          <p:cNvPr id="10" name="TextBox 9"/>
          <p:cNvSpPr txBox="1"/>
          <p:nvPr/>
        </p:nvSpPr>
        <p:spPr>
          <a:xfrm>
            <a:off x="446314" y="1820877"/>
            <a:ext cx="2590800" cy="923330"/>
          </a:xfrm>
          <a:prstGeom prst="rect">
            <a:avLst/>
          </a:prstGeom>
          <a:noFill/>
        </p:spPr>
        <p:txBody>
          <a:bodyPr wrap="square" rtlCol="0">
            <a:spAutoFit/>
          </a:bodyPr>
          <a:lstStyle/>
          <a:p>
            <a:endParaRPr lang="en-US" dirty="0"/>
          </a:p>
          <a:p>
            <a:endParaRPr lang="en-US" dirty="0" smtClean="0"/>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922" y="2218551"/>
            <a:ext cx="1687278" cy="75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2667000" y="1405379"/>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029200" y="1405379"/>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810991" y="1590045"/>
            <a:ext cx="1456209" cy="346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67200" y="1590045"/>
            <a:ext cx="2514600" cy="542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0595" y="4397276"/>
            <a:ext cx="6477000" cy="2277547"/>
          </a:xfrm>
          <a:prstGeom prst="rect">
            <a:avLst/>
          </a:prstGeom>
          <a:noFill/>
        </p:spPr>
        <p:txBody>
          <a:bodyPr wrap="square" rtlCol="0">
            <a:spAutoFit/>
          </a:bodyPr>
          <a:lstStyle/>
          <a:p>
            <a:r>
              <a:rPr lang="en-US" b="1" dirty="0" smtClean="0">
                <a:solidFill>
                  <a:srgbClr val="002060"/>
                </a:solidFill>
              </a:rPr>
              <a:t>In addition, BetaZi </a:t>
            </a:r>
            <a:r>
              <a:rPr lang="en-US" b="1" dirty="0">
                <a:solidFill>
                  <a:srgbClr val="002060"/>
                </a:solidFill>
              </a:rPr>
              <a:t>is</a:t>
            </a:r>
            <a:r>
              <a:rPr lang="en-US" b="1" dirty="0" smtClean="0">
                <a:solidFill>
                  <a:srgbClr val="002060"/>
                </a:solidFill>
              </a:rPr>
              <a:t>:</a:t>
            </a:r>
          </a:p>
          <a:p>
            <a:endParaRPr lang="en-US" sz="800" b="1" dirty="0">
              <a:solidFill>
                <a:srgbClr val="002060"/>
              </a:solidFill>
            </a:endParaRPr>
          </a:p>
          <a:p>
            <a:pPr marL="285750" indent="-285750">
              <a:buFont typeface="Wingdings" pitchFamily="2" charset="2"/>
              <a:buChar char="Ø"/>
            </a:pPr>
            <a:r>
              <a:rPr lang="en-US" b="1" i="1" dirty="0">
                <a:solidFill>
                  <a:srgbClr val="C00000"/>
                </a:solidFill>
              </a:rPr>
              <a:t>Well </a:t>
            </a:r>
            <a:r>
              <a:rPr lang="en-US" b="1" i="1" dirty="0" smtClean="0">
                <a:solidFill>
                  <a:srgbClr val="C00000"/>
                </a:solidFill>
              </a:rPr>
              <a:t>Parameterized</a:t>
            </a:r>
            <a:endParaRPr lang="en-US" b="1" i="1" dirty="0">
              <a:solidFill>
                <a:srgbClr val="C00000"/>
              </a:solidFill>
            </a:endParaRPr>
          </a:p>
          <a:p>
            <a:pPr lvl="1"/>
            <a:r>
              <a:rPr lang="en-US" sz="1600" b="1" dirty="0" smtClean="0">
                <a:solidFill>
                  <a:srgbClr val="002060"/>
                </a:solidFill>
              </a:rPr>
              <a:t>The exact </a:t>
            </a:r>
            <a:r>
              <a:rPr lang="en-US" sz="1600" b="1" dirty="0">
                <a:solidFill>
                  <a:srgbClr val="002060"/>
                </a:solidFill>
              </a:rPr>
              <a:t>right number of variables are </a:t>
            </a:r>
            <a:r>
              <a:rPr lang="en-US" sz="1600" b="1" dirty="0" smtClean="0">
                <a:solidFill>
                  <a:srgbClr val="002060"/>
                </a:solidFill>
              </a:rPr>
              <a:t>used: not too few (simplified curves); not too many (high end numerical models).</a:t>
            </a:r>
          </a:p>
          <a:p>
            <a:pPr lvl="1"/>
            <a:endParaRPr lang="en-US" sz="1600" b="1" dirty="0">
              <a:solidFill>
                <a:srgbClr val="002060"/>
              </a:solidFill>
            </a:endParaRPr>
          </a:p>
          <a:p>
            <a:pPr marL="285750" indent="-285750">
              <a:buFont typeface="Wingdings" pitchFamily="2" charset="2"/>
              <a:buChar char="Ø"/>
            </a:pPr>
            <a:r>
              <a:rPr lang="en-US" b="1" i="1" dirty="0">
                <a:solidFill>
                  <a:srgbClr val="C00000"/>
                </a:solidFill>
              </a:rPr>
              <a:t>Well </a:t>
            </a:r>
            <a:r>
              <a:rPr lang="en-US" b="1" i="1" dirty="0" smtClean="0">
                <a:solidFill>
                  <a:srgbClr val="C00000"/>
                </a:solidFill>
              </a:rPr>
              <a:t>Calibrated</a:t>
            </a:r>
          </a:p>
          <a:p>
            <a:pPr lvl="1"/>
            <a:r>
              <a:rPr lang="en-US" sz="1600" b="1" dirty="0" smtClean="0">
                <a:solidFill>
                  <a:srgbClr val="002060"/>
                </a:solidFill>
              </a:rPr>
              <a:t>When probability distributions are used, they are determined precisely by expert statisticians using real oil and gas data. </a:t>
            </a:r>
            <a:endParaRPr lang="en-US" sz="1600" b="1" dirty="0">
              <a:solidFill>
                <a:srgbClr val="002060"/>
              </a:solidFill>
            </a:endParaRPr>
          </a:p>
        </p:txBody>
      </p:sp>
      <p:sp>
        <p:nvSpPr>
          <p:cNvPr id="24" name="TextBox 23"/>
          <p:cNvSpPr txBox="1"/>
          <p:nvPr/>
        </p:nvSpPr>
        <p:spPr>
          <a:xfrm>
            <a:off x="7165519" y="3124200"/>
            <a:ext cx="1826081" cy="1200329"/>
          </a:xfrm>
          <a:prstGeom prst="rect">
            <a:avLst/>
          </a:prstGeom>
          <a:noFill/>
        </p:spPr>
        <p:txBody>
          <a:bodyPr wrap="square" rtlCol="0">
            <a:spAutoFit/>
          </a:bodyPr>
          <a:lstStyle/>
          <a:p>
            <a:pPr algn="ctr"/>
            <a:r>
              <a:rPr lang="en-US" dirty="0" smtClean="0"/>
              <a:t>Fixed equation + (maybe) uncertainty on x and y.</a:t>
            </a:r>
            <a:endParaRPr lang="en-US" dirty="0"/>
          </a:p>
        </p:txBody>
      </p:sp>
      <p:sp>
        <p:nvSpPr>
          <p:cNvPr id="26" name="TextBox 25"/>
          <p:cNvSpPr txBox="1"/>
          <p:nvPr/>
        </p:nvSpPr>
        <p:spPr>
          <a:xfrm>
            <a:off x="7391400" y="1764268"/>
            <a:ext cx="1181100" cy="369332"/>
          </a:xfrm>
          <a:prstGeom prst="rect">
            <a:avLst/>
          </a:prstGeom>
          <a:noFill/>
        </p:spPr>
        <p:txBody>
          <a:bodyPr wrap="square" rtlCol="0">
            <a:spAutoFit/>
          </a:bodyPr>
          <a:lstStyle/>
          <a:p>
            <a:pPr algn="ctr"/>
            <a:r>
              <a:rPr lang="en-US" b="1" dirty="0" smtClean="0"/>
              <a:t>THEM</a:t>
            </a:r>
            <a:endParaRPr lang="en-US" b="1" dirty="0"/>
          </a:p>
        </p:txBody>
      </p:sp>
      <p:sp>
        <p:nvSpPr>
          <p:cNvPr id="31" name="Rectangle 30"/>
          <p:cNvSpPr/>
          <p:nvPr/>
        </p:nvSpPr>
        <p:spPr>
          <a:xfrm>
            <a:off x="381000" y="1689995"/>
            <a:ext cx="2133600" cy="2667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28600" y="3733800"/>
            <a:ext cx="2562351" cy="646331"/>
          </a:xfrm>
          <a:prstGeom prst="rect">
            <a:avLst/>
          </a:prstGeom>
          <a:noFill/>
        </p:spPr>
        <p:txBody>
          <a:bodyPr wrap="square" rtlCol="0">
            <a:spAutoFit/>
          </a:bodyPr>
          <a:lstStyle/>
          <a:p>
            <a:pPr algn="ctr"/>
            <a:r>
              <a:rPr lang="en-US" dirty="0" smtClean="0"/>
              <a:t>Every part of the equation  is flexible.</a:t>
            </a:r>
            <a:endParaRPr lang="en-US" dirty="0"/>
          </a:p>
        </p:txBody>
      </p:sp>
      <p:sp>
        <p:nvSpPr>
          <p:cNvPr id="34" name="TextBox 33"/>
          <p:cNvSpPr txBox="1"/>
          <p:nvPr/>
        </p:nvSpPr>
        <p:spPr>
          <a:xfrm>
            <a:off x="790449" y="1763169"/>
            <a:ext cx="1181100" cy="369332"/>
          </a:xfrm>
          <a:prstGeom prst="rect">
            <a:avLst/>
          </a:prstGeom>
          <a:noFill/>
        </p:spPr>
        <p:txBody>
          <a:bodyPr wrap="square" rtlCol="0">
            <a:spAutoFit/>
          </a:bodyPr>
          <a:lstStyle/>
          <a:p>
            <a:pPr algn="ctr"/>
            <a:r>
              <a:rPr lang="en-US" b="1" dirty="0" smtClean="0"/>
              <a:t>US</a:t>
            </a:r>
            <a:endParaRPr lang="en-US" b="1"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171032"/>
            <a:ext cx="2201391" cy="141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989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99457" y="393122"/>
            <a:ext cx="7010400" cy="1200329"/>
          </a:xfrm>
          <a:prstGeom prst="rect">
            <a:avLst/>
          </a:prstGeom>
          <a:noFill/>
        </p:spPr>
        <p:txBody>
          <a:bodyPr wrap="square" rtlCol="0">
            <a:spAutoFit/>
          </a:bodyPr>
          <a:lstStyle/>
          <a:p>
            <a:pPr algn="ctr"/>
            <a:r>
              <a:rPr lang="en-US" sz="4000" b="1" dirty="0" smtClean="0"/>
              <a:t>Oil and gas production is risky.  </a:t>
            </a:r>
          </a:p>
          <a:p>
            <a:pPr algn="ctr"/>
            <a:r>
              <a:rPr lang="en-US" sz="3200" b="1" dirty="0" smtClean="0">
                <a:solidFill>
                  <a:srgbClr val="B00000"/>
                </a:solidFill>
              </a:rPr>
              <a:t>Only BetaZi will tell you the odds.</a:t>
            </a:r>
            <a:endParaRPr lang="en-US" sz="3200" b="1" dirty="0">
              <a:solidFill>
                <a:srgbClr val="B00000"/>
              </a:solidFill>
            </a:endParaRPr>
          </a:p>
        </p:txBody>
      </p:sp>
      <p:sp>
        <p:nvSpPr>
          <p:cNvPr id="2" name="Rectangle 1"/>
          <p:cNvSpPr/>
          <p:nvPr/>
        </p:nvSpPr>
        <p:spPr>
          <a:xfrm>
            <a:off x="504967" y="1828800"/>
            <a:ext cx="4572000" cy="4832092"/>
          </a:xfrm>
          <a:prstGeom prst="rect">
            <a:avLst/>
          </a:prstGeom>
        </p:spPr>
        <p:txBody>
          <a:bodyPr>
            <a:spAutoFit/>
          </a:bodyPr>
          <a:lstStyle/>
          <a:p>
            <a:r>
              <a:rPr lang="en-US" dirty="0" smtClean="0"/>
              <a:t>BetaZi is a revolutionary </a:t>
            </a:r>
            <a:r>
              <a:rPr lang="en-US" dirty="0"/>
              <a:t>new analysis package for accurate forecasting and optimization of production from oil and gas </a:t>
            </a:r>
            <a:r>
              <a:rPr lang="en-US" dirty="0" smtClean="0"/>
              <a:t>wells:</a:t>
            </a:r>
          </a:p>
          <a:p>
            <a:endParaRPr lang="en-US" dirty="0" smtClean="0"/>
          </a:p>
          <a:p>
            <a:pPr marL="742950" lvl="1" indent="-285750">
              <a:buFont typeface="Wingdings" pitchFamily="2" charset="2"/>
              <a:buChar char="Ø"/>
            </a:pPr>
            <a:r>
              <a:rPr lang="en-US" dirty="0" smtClean="0"/>
              <a:t>particularly </a:t>
            </a:r>
            <a:r>
              <a:rPr lang="en-US" dirty="0"/>
              <a:t>in unconventional plays </a:t>
            </a:r>
            <a:endParaRPr lang="en-US" dirty="0" smtClean="0"/>
          </a:p>
          <a:p>
            <a:pPr marL="742950" lvl="1" indent="-285750">
              <a:buFont typeface="Wingdings" pitchFamily="2" charset="2"/>
              <a:buChar char="Ø"/>
            </a:pPr>
            <a:r>
              <a:rPr lang="en-US" dirty="0" smtClean="0"/>
              <a:t>for </a:t>
            </a:r>
            <a:r>
              <a:rPr lang="en-US" dirty="0"/>
              <a:t>wells that have short production </a:t>
            </a:r>
            <a:r>
              <a:rPr lang="en-US" dirty="0" smtClean="0"/>
              <a:t>histories</a:t>
            </a:r>
          </a:p>
          <a:p>
            <a:pPr marL="742950" lvl="1" indent="-285750">
              <a:buFont typeface="Wingdings" pitchFamily="2" charset="2"/>
              <a:buChar char="Ø"/>
            </a:pPr>
            <a:r>
              <a:rPr lang="en-US" dirty="0" smtClean="0"/>
              <a:t>for which only noisy, aggregated data is available.</a:t>
            </a:r>
          </a:p>
          <a:p>
            <a:pPr marL="742950" lvl="1" indent="-285750">
              <a:buFont typeface="Wingdings" pitchFamily="2" charset="2"/>
              <a:buChar char="Ø"/>
            </a:pPr>
            <a:endParaRPr lang="en-US" sz="900" dirty="0"/>
          </a:p>
          <a:p>
            <a:pPr marL="1200150" lvl="2" indent="-285750">
              <a:buFont typeface="Wingdings" pitchFamily="2" charset="2"/>
              <a:buChar char="ü"/>
            </a:pPr>
            <a:r>
              <a:rPr lang="en-US" sz="1600" dirty="0" smtClean="0"/>
              <a:t>FAST</a:t>
            </a:r>
          </a:p>
          <a:p>
            <a:pPr marL="1200150" lvl="2" indent="-285750">
              <a:buFont typeface="Wingdings" pitchFamily="2" charset="2"/>
              <a:buChar char="ü"/>
            </a:pPr>
            <a:r>
              <a:rPr lang="en-US" sz="1600" dirty="0" smtClean="0"/>
              <a:t>ACCURATE</a:t>
            </a:r>
          </a:p>
          <a:p>
            <a:pPr marL="1200150" lvl="2" indent="-285750">
              <a:buFont typeface="Wingdings" pitchFamily="2" charset="2"/>
              <a:buChar char="ü"/>
            </a:pPr>
            <a:r>
              <a:rPr lang="en-US" sz="1600" dirty="0" smtClean="0"/>
              <a:t>UNBIASED</a:t>
            </a:r>
          </a:p>
          <a:p>
            <a:pPr marL="1200150" lvl="2" indent="-285750">
              <a:buFont typeface="Wingdings" pitchFamily="2" charset="2"/>
              <a:buChar char="ü"/>
            </a:pPr>
            <a:r>
              <a:rPr lang="en-US" sz="1600" dirty="0" smtClean="0"/>
              <a:t>AUTOMATIC</a:t>
            </a:r>
          </a:p>
          <a:p>
            <a:pPr marL="1200150" lvl="2" indent="-285750">
              <a:buFont typeface="Wingdings" pitchFamily="2" charset="2"/>
              <a:buChar char="ü"/>
            </a:pPr>
            <a:r>
              <a:rPr lang="en-US" sz="1600" dirty="0" smtClean="0"/>
              <a:t>PHYSICS-BASED</a:t>
            </a:r>
          </a:p>
          <a:p>
            <a:pPr marL="1200150" lvl="2" indent="-285750">
              <a:buFont typeface="Wingdings" pitchFamily="2" charset="2"/>
              <a:buChar char="ü"/>
            </a:pPr>
            <a:r>
              <a:rPr lang="en-US" sz="1600" dirty="0" smtClean="0"/>
              <a:t>IDENTIFIES SHUT-INS AND STIMULATIONS</a:t>
            </a:r>
          </a:p>
          <a:p>
            <a:pPr marL="1200150" lvl="2" indent="-285750">
              <a:buFont typeface="Wingdings" pitchFamily="2" charset="2"/>
              <a:buChar char="ü"/>
            </a:pPr>
            <a:r>
              <a:rPr lang="en-US" sz="1600" dirty="0" smtClean="0"/>
              <a:t>QUANTIFIES UNCERTAINTY</a:t>
            </a:r>
            <a:endParaRPr lang="en-US" sz="1600" dirty="0"/>
          </a:p>
        </p:txBody>
      </p:sp>
      <p:sp>
        <p:nvSpPr>
          <p:cNvPr id="16" name="Title 1"/>
          <p:cNvSpPr>
            <a:spLocks noGrp="1"/>
          </p:cNvSpPr>
          <p:nvPr>
            <p:ph type="title"/>
          </p:nvPr>
        </p:nvSpPr>
        <p:spPr>
          <a:xfrm rot="10800000" flipV="1">
            <a:off x="5334000" y="5105400"/>
            <a:ext cx="3609832" cy="519525"/>
          </a:xfrm>
        </p:spPr>
        <p:style>
          <a:lnRef idx="1">
            <a:schemeClr val="accent2"/>
          </a:lnRef>
          <a:fillRef idx="2">
            <a:schemeClr val="accent2"/>
          </a:fillRef>
          <a:effectRef idx="1">
            <a:schemeClr val="accent2"/>
          </a:effectRef>
          <a:fontRef idx="minor">
            <a:schemeClr val="dk1"/>
          </a:fontRef>
        </p:style>
        <p:txBody>
          <a:bodyPr>
            <a:normAutofit/>
          </a:bodyPr>
          <a:lstStyle/>
          <a:p>
            <a:r>
              <a:rPr lang="en-US" sz="2400" dirty="0" smtClean="0"/>
              <a:t>PATENT PENDING</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968" y="1828800"/>
            <a:ext cx="3830482" cy="2872861"/>
          </a:xfrm>
          <a:prstGeom prst="rect">
            <a:avLst/>
          </a:prstGeom>
        </p:spPr>
      </p:pic>
    </p:spTree>
    <p:extLst>
      <p:ext uri="{BB962C8B-B14F-4D97-AF65-F5344CB8AC3E}">
        <p14:creationId xmlns:p14="http://schemas.microsoft.com/office/powerpoint/2010/main" val="2264547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u="sng" dirty="0" smtClean="0">
                <a:solidFill>
                  <a:schemeClr val="accent1">
                    <a:lumMod val="75000"/>
                  </a:schemeClr>
                </a:solidFill>
              </a:rPr>
              <a:t>BetaZi Product Offerings</a:t>
            </a:r>
            <a:endParaRPr lang="en-US" b="1" u="sng" dirty="0">
              <a:solidFill>
                <a:schemeClr val="accent1">
                  <a:lumMod val="75000"/>
                </a:schemeClr>
              </a:solidFill>
            </a:endParaRPr>
          </a:p>
        </p:txBody>
      </p:sp>
      <p:sp>
        <p:nvSpPr>
          <p:cNvPr id="3" name="Content Placeholder 2"/>
          <p:cNvSpPr>
            <a:spLocks noGrp="1"/>
          </p:cNvSpPr>
          <p:nvPr>
            <p:ph idx="1"/>
          </p:nvPr>
        </p:nvSpPr>
        <p:spPr>
          <a:xfrm>
            <a:off x="457200" y="1447800"/>
            <a:ext cx="2590798" cy="4525963"/>
          </a:xfrm>
        </p:spPr>
        <p:txBody>
          <a:bodyPr>
            <a:normAutofit/>
          </a:bodyPr>
          <a:lstStyle/>
          <a:p>
            <a:pPr marL="0" indent="0" algn="ctr">
              <a:buNone/>
            </a:pPr>
            <a:r>
              <a:rPr lang="en-US" sz="1800" b="1" dirty="0" smtClean="0"/>
              <a:t>BZ ECONOMETICS</a:t>
            </a:r>
          </a:p>
          <a:p>
            <a:pPr marL="0" indent="0">
              <a:buNone/>
            </a:pPr>
            <a:r>
              <a:rPr lang="en-US" sz="1600" dirty="0" smtClean="0"/>
              <a:t>Forecasts production from monthly production data</a:t>
            </a:r>
          </a:p>
          <a:p>
            <a:pPr marL="0" indent="0" algn="ctr">
              <a:buNone/>
            </a:pPr>
            <a:r>
              <a:rPr lang="en-US" sz="1600" b="1" dirty="0" smtClean="0">
                <a:solidFill>
                  <a:schemeClr val="accent1">
                    <a:lumMod val="75000"/>
                  </a:schemeClr>
                </a:solidFill>
              </a:rPr>
              <a:t>Designed for decision-makers</a:t>
            </a:r>
          </a:p>
          <a:p>
            <a:pPr>
              <a:buFont typeface="Wingdings" pitchFamily="2" charset="2"/>
              <a:buChar char="ü"/>
            </a:pPr>
            <a:r>
              <a:rPr lang="en-US" sz="1600" dirty="0" smtClean="0"/>
              <a:t>Estimated Ultimate Recovery</a:t>
            </a:r>
          </a:p>
          <a:p>
            <a:pPr>
              <a:buFont typeface="Wingdings" pitchFamily="2" charset="2"/>
              <a:buChar char="ü"/>
            </a:pPr>
            <a:r>
              <a:rPr lang="en-US" sz="1600" dirty="0" smtClean="0"/>
              <a:t>Short/long term production forecasts</a:t>
            </a:r>
          </a:p>
          <a:p>
            <a:pPr>
              <a:buFont typeface="Wingdings" pitchFamily="2" charset="2"/>
              <a:buChar char="ü"/>
            </a:pPr>
            <a:r>
              <a:rPr lang="en-US" sz="1600" dirty="0" smtClean="0"/>
              <a:t>Well valuation</a:t>
            </a:r>
          </a:p>
          <a:p>
            <a:pPr>
              <a:buFont typeface="Wingdings" pitchFamily="2" charset="2"/>
              <a:buChar char="ü"/>
            </a:pPr>
            <a:r>
              <a:rPr lang="en-US" sz="1600" dirty="0" smtClean="0"/>
              <a:t>SEC reporting</a:t>
            </a:r>
          </a:p>
          <a:p>
            <a:pPr>
              <a:buFont typeface="Wingdings" pitchFamily="2" charset="2"/>
              <a:buChar char="ü"/>
            </a:pPr>
            <a:r>
              <a:rPr lang="en-US" sz="1600" dirty="0" smtClean="0"/>
              <a:t>Charged on a per well basis</a:t>
            </a:r>
          </a:p>
          <a:p>
            <a:pPr marL="0" indent="0" algn="ctr">
              <a:buNone/>
            </a:pPr>
            <a:endParaRPr lang="en-US" sz="1800" b="1" dirty="0" smtClean="0">
              <a:solidFill>
                <a:srgbClr val="B00000"/>
              </a:solidFill>
            </a:endParaRPr>
          </a:p>
          <a:p>
            <a:pPr marL="0" indent="0" algn="ctr">
              <a:buNone/>
            </a:pPr>
            <a:r>
              <a:rPr lang="en-US" sz="1800" b="1" dirty="0" smtClean="0">
                <a:solidFill>
                  <a:srgbClr val="B00000"/>
                </a:solidFill>
              </a:rPr>
              <a:t>READY NOW</a:t>
            </a:r>
          </a:p>
          <a:p>
            <a:pPr marL="0" indent="0" algn="ctr">
              <a:buNone/>
            </a:pPr>
            <a:endParaRPr lang="en-US" sz="1800" b="1" dirty="0" smtClean="0">
              <a:solidFill>
                <a:srgbClr val="B00000"/>
              </a:solidFill>
            </a:endParaRPr>
          </a:p>
          <a:p>
            <a:endParaRPr lang="en-US" sz="2400" dirty="0" smtClean="0"/>
          </a:p>
          <a:p>
            <a:pPr marL="0" indent="0">
              <a:buNone/>
            </a:pPr>
            <a:endParaRPr lang="en-US" dirty="0"/>
          </a:p>
        </p:txBody>
      </p:sp>
      <p:sp>
        <p:nvSpPr>
          <p:cNvPr id="4" name="Content Placeholder 2"/>
          <p:cNvSpPr txBox="1">
            <a:spLocks/>
          </p:cNvSpPr>
          <p:nvPr/>
        </p:nvSpPr>
        <p:spPr>
          <a:xfrm>
            <a:off x="3220941" y="1447800"/>
            <a:ext cx="2590798" cy="50292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100" b="1" dirty="0" smtClean="0"/>
              <a:t>BetaZi ANALYSIS </a:t>
            </a:r>
          </a:p>
          <a:p>
            <a:pPr marL="0" indent="0">
              <a:buNone/>
            </a:pPr>
            <a:r>
              <a:rPr lang="en-US" sz="1900" dirty="0" smtClean="0"/>
              <a:t>Analysis of daily production, pressure and shut in data</a:t>
            </a:r>
          </a:p>
          <a:p>
            <a:pPr marL="0" indent="0" algn="ctr">
              <a:buFont typeface="Arial" pitchFamily="34" charset="0"/>
              <a:buNone/>
            </a:pPr>
            <a:endParaRPr lang="en-US" sz="1600" b="1" dirty="0" smtClean="0">
              <a:solidFill>
                <a:srgbClr val="FF0000"/>
              </a:solidFill>
            </a:endParaRPr>
          </a:p>
          <a:p>
            <a:pPr marL="0" indent="0" algn="ctr">
              <a:buFont typeface="Arial" pitchFamily="34" charset="0"/>
              <a:buNone/>
            </a:pPr>
            <a:r>
              <a:rPr lang="en-US" sz="1900" b="1" dirty="0" smtClean="0">
                <a:solidFill>
                  <a:schemeClr val="accent1">
                    <a:lumMod val="75000"/>
                  </a:schemeClr>
                </a:solidFill>
              </a:rPr>
              <a:t>Designed for engineers</a:t>
            </a:r>
          </a:p>
          <a:p>
            <a:pPr marL="0" indent="0" algn="ctr">
              <a:buFont typeface="Arial" pitchFamily="34" charset="0"/>
              <a:buNone/>
            </a:pPr>
            <a:endParaRPr lang="en-US" sz="1600" b="1" dirty="0" smtClean="0">
              <a:solidFill>
                <a:srgbClr val="FF0000"/>
              </a:solidFill>
            </a:endParaRPr>
          </a:p>
          <a:p>
            <a:pPr>
              <a:buFont typeface="Wingdings" pitchFamily="2" charset="2"/>
              <a:buChar char="ü"/>
            </a:pPr>
            <a:r>
              <a:rPr lang="en-US" sz="1900" dirty="0" smtClean="0"/>
              <a:t>Detailed forecasting</a:t>
            </a:r>
          </a:p>
          <a:p>
            <a:pPr>
              <a:buFont typeface="Wingdings" pitchFamily="2" charset="2"/>
              <a:buChar char="ü"/>
            </a:pPr>
            <a:r>
              <a:rPr lang="en-US" sz="1900" dirty="0" smtClean="0"/>
              <a:t>Analysis of stimulation and shut in behavior</a:t>
            </a:r>
          </a:p>
          <a:p>
            <a:pPr>
              <a:buFont typeface="Wingdings" pitchFamily="2" charset="2"/>
              <a:buChar char="ü"/>
            </a:pPr>
            <a:r>
              <a:rPr lang="en-US" sz="1900" dirty="0" smtClean="0"/>
              <a:t>Identification of flow regimes</a:t>
            </a:r>
          </a:p>
          <a:p>
            <a:pPr>
              <a:buFont typeface="Wingdings" pitchFamily="2" charset="2"/>
              <a:buChar char="ü"/>
            </a:pPr>
            <a:r>
              <a:rPr lang="en-US" sz="1900" dirty="0" smtClean="0"/>
              <a:t>Exclusive </a:t>
            </a:r>
            <a:r>
              <a:rPr lang="en-US" sz="1900" dirty="0"/>
              <a:t>License or Purchase</a:t>
            </a:r>
          </a:p>
          <a:p>
            <a:pPr>
              <a:buFont typeface="Wingdings" pitchFamily="2" charset="2"/>
              <a:buChar char="ü"/>
            </a:pPr>
            <a:endParaRPr lang="en-US" sz="1600" dirty="0"/>
          </a:p>
          <a:p>
            <a:pPr marL="0" indent="0">
              <a:buNone/>
            </a:pPr>
            <a:endParaRPr lang="en-US" sz="1800" dirty="0" smtClean="0"/>
          </a:p>
          <a:p>
            <a:pPr marL="0" indent="0" algn="ctr">
              <a:buFont typeface="Arial" pitchFamily="34" charset="0"/>
              <a:buNone/>
            </a:pPr>
            <a:r>
              <a:rPr lang="en-US" sz="2100" b="1" dirty="0" smtClean="0">
                <a:solidFill>
                  <a:srgbClr val="B00000"/>
                </a:solidFill>
              </a:rPr>
              <a:t>DEVELOPED</a:t>
            </a:r>
            <a:r>
              <a:rPr lang="en-US" sz="1800" dirty="0" smtClean="0">
                <a:solidFill>
                  <a:srgbClr val="B00000"/>
                </a:solidFill>
              </a:rPr>
              <a:t> </a:t>
            </a:r>
          </a:p>
          <a:p>
            <a:pPr marL="0" indent="0" algn="ctr">
              <a:buFont typeface="Arial" pitchFamily="34" charset="0"/>
              <a:buNone/>
            </a:pPr>
            <a:endParaRPr lang="en-US" sz="1800" dirty="0" smtClean="0">
              <a:solidFill>
                <a:srgbClr val="B00000"/>
              </a:solidFill>
            </a:endParaRPr>
          </a:p>
          <a:p>
            <a:pPr marL="0" indent="0" algn="ctr">
              <a:buFont typeface="Arial" pitchFamily="34" charset="0"/>
              <a:buNone/>
            </a:pPr>
            <a:r>
              <a:rPr lang="en-US" sz="1800" dirty="0" smtClean="0">
                <a:solidFill>
                  <a:srgbClr val="B00000"/>
                </a:solidFill>
              </a:rPr>
              <a:t>Initial testing and model calibration complete</a:t>
            </a:r>
          </a:p>
          <a:p>
            <a:pPr marL="0" indent="0">
              <a:buNone/>
            </a:pPr>
            <a:endParaRPr lang="en-US" sz="2400" dirty="0" smtClean="0"/>
          </a:p>
          <a:p>
            <a:pPr marL="0" indent="0">
              <a:buFont typeface="Arial" pitchFamily="34" charset="0"/>
              <a:buNone/>
            </a:pPr>
            <a:endParaRPr lang="en-US" dirty="0"/>
          </a:p>
        </p:txBody>
      </p:sp>
      <p:sp>
        <p:nvSpPr>
          <p:cNvPr id="5" name="Content Placeholder 2"/>
          <p:cNvSpPr txBox="1">
            <a:spLocks/>
          </p:cNvSpPr>
          <p:nvPr/>
        </p:nvSpPr>
        <p:spPr>
          <a:xfrm>
            <a:off x="5980704" y="1449754"/>
            <a:ext cx="2706096"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t>BetaZi CUSTOM</a:t>
            </a:r>
          </a:p>
          <a:p>
            <a:pPr marL="0" indent="0">
              <a:buNone/>
            </a:pPr>
            <a:r>
              <a:rPr lang="en-US" sz="1600" dirty="0" smtClean="0"/>
              <a:t>Inclusion of any desired factor</a:t>
            </a:r>
          </a:p>
          <a:p>
            <a:pPr marL="0" indent="0" algn="ctr">
              <a:buFont typeface="Arial" pitchFamily="34" charset="0"/>
              <a:buNone/>
            </a:pPr>
            <a:endParaRPr lang="en-US" sz="1600" b="1" dirty="0" smtClean="0">
              <a:solidFill>
                <a:srgbClr val="FF0000"/>
              </a:solidFill>
            </a:endParaRPr>
          </a:p>
          <a:p>
            <a:pPr marL="0" indent="0" algn="ctr">
              <a:buFont typeface="Arial" pitchFamily="34" charset="0"/>
              <a:buNone/>
            </a:pPr>
            <a:r>
              <a:rPr lang="en-US" sz="1600" b="1" dirty="0" smtClean="0">
                <a:solidFill>
                  <a:schemeClr val="accent1">
                    <a:lumMod val="75000"/>
                  </a:schemeClr>
                </a:solidFill>
              </a:rPr>
              <a:t>Customized for specific problems</a:t>
            </a:r>
          </a:p>
          <a:p>
            <a:pPr marL="0" indent="0" algn="ctr">
              <a:buFont typeface="Arial" pitchFamily="34" charset="0"/>
              <a:buNone/>
            </a:pPr>
            <a:endParaRPr lang="en-US" sz="800" b="1" dirty="0" smtClean="0">
              <a:solidFill>
                <a:srgbClr val="FF0000"/>
              </a:solidFill>
            </a:endParaRPr>
          </a:p>
          <a:p>
            <a:pPr>
              <a:buFont typeface="Wingdings" pitchFamily="2" charset="2"/>
              <a:buChar char="ü"/>
            </a:pPr>
            <a:r>
              <a:rPr lang="en-US" sz="1600" dirty="0" smtClean="0"/>
              <a:t>Multiple horizons</a:t>
            </a:r>
          </a:p>
          <a:p>
            <a:pPr>
              <a:buFont typeface="Wingdings" pitchFamily="2" charset="2"/>
              <a:buChar char="ü"/>
            </a:pPr>
            <a:r>
              <a:rPr lang="en-US" sz="1600" dirty="0" smtClean="0"/>
              <a:t>Time-dependent permeability</a:t>
            </a:r>
          </a:p>
          <a:p>
            <a:pPr>
              <a:buFont typeface="Wingdings" pitchFamily="2" charset="2"/>
              <a:buChar char="ü"/>
            </a:pPr>
            <a:r>
              <a:rPr lang="en-US" sz="1600" dirty="0" smtClean="0"/>
              <a:t>Customized warnings</a:t>
            </a:r>
          </a:p>
          <a:p>
            <a:pPr>
              <a:buFont typeface="Wingdings" pitchFamily="2" charset="2"/>
              <a:buChar char="ü"/>
            </a:pPr>
            <a:r>
              <a:rPr lang="en-US" sz="1600" dirty="0" smtClean="0"/>
              <a:t>Aggregated production data from multiple wells</a:t>
            </a:r>
          </a:p>
          <a:p>
            <a:pPr>
              <a:buFont typeface="Wingdings" pitchFamily="2" charset="2"/>
              <a:buChar char="ü"/>
            </a:pPr>
            <a:r>
              <a:rPr lang="en-US" sz="1600" dirty="0"/>
              <a:t>Exclusive License or Purchase</a:t>
            </a:r>
          </a:p>
          <a:p>
            <a:pPr marL="0" indent="0">
              <a:buNone/>
            </a:pPr>
            <a:endParaRPr lang="en-US" sz="1600" dirty="0" smtClean="0"/>
          </a:p>
          <a:p>
            <a:pPr marL="0" indent="0" algn="ctr">
              <a:buFont typeface="Arial" pitchFamily="34" charset="0"/>
              <a:buNone/>
            </a:pPr>
            <a:r>
              <a:rPr lang="en-US" sz="1600" dirty="0" smtClean="0">
                <a:solidFill>
                  <a:srgbClr val="B00000"/>
                </a:solidFill>
              </a:rPr>
              <a:t>Our products can be customized for any particular market or customer.</a:t>
            </a:r>
          </a:p>
          <a:p>
            <a:pPr marL="0" indent="0">
              <a:buFont typeface="Arial" pitchFamily="34" charset="0"/>
              <a:buNone/>
            </a:pPr>
            <a:endParaRPr lang="en-US" sz="1600" dirty="0"/>
          </a:p>
        </p:txBody>
      </p:sp>
      <p:cxnSp>
        <p:nvCxnSpPr>
          <p:cNvPr id="7" name="Straight Connector 6"/>
          <p:cNvCxnSpPr/>
          <p:nvPr/>
        </p:nvCxnSpPr>
        <p:spPr>
          <a:xfrm>
            <a:off x="2895600" y="1524000"/>
            <a:ext cx="0" cy="419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11739" y="1449754"/>
            <a:ext cx="55661" cy="42652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947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End of Slides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Thank you!</a:t>
            </a:r>
            <a:endParaRPr lang="en-US" dirty="0"/>
          </a:p>
        </p:txBody>
      </p:sp>
      <p:sp>
        <p:nvSpPr>
          <p:cNvPr id="4" name="Rectangle 3"/>
          <p:cNvSpPr/>
          <p:nvPr/>
        </p:nvSpPr>
        <p:spPr>
          <a:xfrm>
            <a:off x="2286000" y="2514600"/>
            <a:ext cx="4953000" cy="369332"/>
          </a:xfrm>
          <a:prstGeom prst="rect">
            <a:avLst/>
          </a:prstGeom>
        </p:spPr>
        <p:txBody>
          <a:bodyPr wrap="square">
            <a:spAutoFit/>
          </a:bodyPr>
          <a:lstStyle/>
          <a:p>
            <a:r>
              <a:rPr lang="en-US" dirty="0"/>
              <a:t>http://</a:t>
            </a:r>
            <a:r>
              <a:rPr lang="en-US" dirty="0" smtClean="0"/>
              <a:t>www.betazi.com</a:t>
            </a:r>
            <a:endParaRPr lang="en-US" dirty="0"/>
          </a:p>
        </p:txBody>
      </p:sp>
      <p:sp>
        <p:nvSpPr>
          <p:cNvPr id="5" name="TextBox 4">
            <a:hlinkClick r:id="rId2"/>
          </p:cNvPr>
          <p:cNvSpPr txBox="1"/>
          <p:nvPr/>
        </p:nvSpPr>
        <p:spPr>
          <a:xfrm>
            <a:off x="2286000" y="2883932"/>
            <a:ext cx="4724400" cy="369332"/>
          </a:xfrm>
          <a:prstGeom prst="rect">
            <a:avLst/>
          </a:prstGeom>
          <a:noFill/>
        </p:spPr>
        <p:txBody>
          <a:bodyPr wrap="square" rtlCol="0">
            <a:spAutoFit/>
          </a:bodyPr>
          <a:lstStyle/>
          <a:p>
            <a:pPr algn="ctr"/>
            <a:r>
              <a:rPr lang="en-US" dirty="0" smtClean="0"/>
              <a:t>(new website: static pages go live today)</a:t>
            </a:r>
            <a:endParaRPr lang="en-US" dirty="0"/>
          </a:p>
        </p:txBody>
      </p:sp>
      <p:sp>
        <p:nvSpPr>
          <p:cNvPr id="6" name="Rectangle 5"/>
          <p:cNvSpPr/>
          <p:nvPr/>
        </p:nvSpPr>
        <p:spPr>
          <a:xfrm>
            <a:off x="2667000" y="4343400"/>
            <a:ext cx="4953000" cy="369332"/>
          </a:xfrm>
          <a:prstGeom prst="rect">
            <a:avLst/>
          </a:prstGeom>
        </p:spPr>
        <p:txBody>
          <a:bodyPr wrap="square">
            <a:spAutoFit/>
          </a:bodyPr>
          <a:lstStyle/>
          <a:p>
            <a:r>
              <a:rPr lang="en-US" dirty="0"/>
              <a:t>http://</a:t>
            </a:r>
            <a:r>
              <a:rPr lang="en-US" dirty="0" smtClean="0"/>
              <a:t>www.chatelet-resources.com</a:t>
            </a:r>
            <a:endParaRPr lang="en-US" dirty="0"/>
          </a:p>
        </p:txBody>
      </p:sp>
      <p:sp>
        <p:nvSpPr>
          <p:cNvPr id="7" name="TextBox 6"/>
          <p:cNvSpPr txBox="1"/>
          <p:nvPr/>
        </p:nvSpPr>
        <p:spPr>
          <a:xfrm>
            <a:off x="2286000" y="3974068"/>
            <a:ext cx="3429000" cy="369332"/>
          </a:xfrm>
          <a:prstGeom prst="rect">
            <a:avLst/>
          </a:prstGeom>
          <a:noFill/>
        </p:spPr>
        <p:txBody>
          <a:bodyPr wrap="square" rtlCol="0">
            <a:spAutoFit/>
          </a:bodyPr>
          <a:lstStyle/>
          <a:p>
            <a:r>
              <a:rPr lang="en-US" dirty="0" smtClean="0"/>
              <a:t>See our other projects at </a:t>
            </a:r>
            <a:endParaRPr lang="en-US" dirty="0"/>
          </a:p>
        </p:txBody>
      </p:sp>
    </p:spTree>
    <p:extLst>
      <p:ext uri="{BB962C8B-B14F-4D97-AF65-F5344CB8AC3E}">
        <p14:creationId xmlns:p14="http://schemas.microsoft.com/office/powerpoint/2010/main" val="1153048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Glossary of terms</a:t>
            </a:r>
            <a:endParaRPr lang="en-US" dirty="0"/>
          </a:p>
        </p:txBody>
      </p:sp>
      <p:sp>
        <p:nvSpPr>
          <p:cNvPr id="3" name="Content Placeholder 2"/>
          <p:cNvSpPr>
            <a:spLocks noGrp="1"/>
          </p:cNvSpPr>
          <p:nvPr>
            <p:ph idx="1"/>
          </p:nvPr>
        </p:nvSpPr>
        <p:spPr>
          <a:xfrm>
            <a:off x="228600" y="990600"/>
            <a:ext cx="8686800" cy="5105400"/>
          </a:xfrm>
        </p:spPr>
        <p:txBody>
          <a:bodyPr>
            <a:noAutofit/>
          </a:bodyPr>
          <a:lstStyle/>
          <a:p>
            <a:pPr marL="457200" lvl="1" indent="0">
              <a:buNone/>
            </a:pPr>
            <a:r>
              <a:rPr lang="en-US" sz="1200" b="1" dirty="0" smtClean="0">
                <a:latin typeface="Calibri Light" pitchFamily="34" charset="0"/>
                <a:cs typeface="Times New Roman" pitchFamily="18" charset="0"/>
              </a:rPr>
              <a:t>BZ – </a:t>
            </a:r>
            <a:r>
              <a:rPr lang="en-US" sz="1200" dirty="0" smtClean="0">
                <a:latin typeface="Calibri Light" pitchFamily="34" charset="0"/>
                <a:cs typeface="Times New Roman" pitchFamily="18" charset="0"/>
              </a:rPr>
              <a:t>What’s the BZ? The BZ is the minimum projected production or financial return expressed as Net Present Value (NPV) that can be expected from a well with 95% probability.  It is the 5</a:t>
            </a:r>
            <a:r>
              <a:rPr lang="en-US" sz="1200" baseline="30000" dirty="0" smtClean="0">
                <a:latin typeface="Calibri Light" pitchFamily="34" charset="0"/>
                <a:cs typeface="Times New Roman" pitchFamily="18" charset="0"/>
              </a:rPr>
              <a:t>th</a:t>
            </a:r>
            <a:r>
              <a:rPr lang="en-US" sz="1200" dirty="0" smtClean="0">
                <a:latin typeface="Calibri Light" pitchFamily="34" charset="0"/>
                <a:cs typeface="Times New Roman" pitchFamily="18" charset="0"/>
              </a:rPr>
              <a:t> percentile of the BetaZi samples.</a:t>
            </a:r>
          </a:p>
          <a:p>
            <a:pPr marL="457200" lvl="1" indent="0">
              <a:buNone/>
            </a:pPr>
            <a:r>
              <a:rPr lang="en-US" sz="1200" b="1" dirty="0" smtClean="0">
                <a:latin typeface="Calibri Light" pitchFamily="34" charset="0"/>
                <a:cs typeface="Times New Roman" pitchFamily="18" charset="0"/>
              </a:rPr>
              <a:t>BZ @ 65 – </a:t>
            </a:r>
            <a:r>
              <a:rPr lang="en-US" sz="1200" dirty="0" smtClean="0">
                <a:latin typeface="Calibri Light" pitchFamily="34" charset="0"/>
                <a:cs typeface="Times New Roman" pitchFamily="18" charset="0"/>
              </a:rPr>
              <a:t>Is the minimum projected production or return that can be expected with 65% probability.  The number can be dialed to reflect an investor’s risk tolerance. </a:t>
            </a:r>
          </a:p>
          <a:p>
            <a:pPr marL="457200" lvl="1" indent="0">
              <a:buNone/>
            </a:pPr>
            <a:r>
              <a:rPr lang="en-US" sz="1200" b="1" dirty="0" smtClean="0">
                <a:latin typeface="Calibri Light" pitchFamily="34" charset="0"/>
                <a:cs typeface="Times New Roman" pitchFamily="18" charset="0"/>
              </a:rPr>
              <a:t>Decline</a:t>
            </a:r>
            <a:r>
              <a:rPr lang="en-US" sz="1200" dirty="0" smtClean="0">
                <a:latin typeface="Calibri Light" pitchFamily="34" charset="0"/>
                <a:cs typeface="Times New Roman" pitchFamily="18" charset="0"/>
              </a:rPr>
              <a:t> – the tendency of a well to produce less and less over time (generally following a roughly exponential curve).</a:t>
            </a:r>
          </a:p>
          <a:p>
            <a:pPr marL="457200" lvl="1" indent="0">
              <a:buNone/>
            </a:pPr>
            <a:r>
              <a:rPr lang="en-US" sz="1200" b="1" dirty="0" smtClean="0">
                <a:latin typeface="Calibri Light" pitchFamily="34" charset="0"/>
                <a:cs typeface="Times New Roman" pitchFamily="18" charset="0"/>
              </a:rPr>
              <a:t>Decline Curve Model </a:t>
            </a:r>
            <a:r>
              <a:rPr lang="en-US" sz="1200" dirty="0" smtClean="0">
                <a:latin typeface="Calibri Light" pitchFamily="34" charset="0"/>
                <a:cs typeface="Times New Roman" pitchFamily="18" charset="0"/>
              </a:rPr>
              <a:t>– the simple mathematical equations used describe well decline.  These include exponential, hyperbolic, elliptical and Arps decline models.</a:t>
            </a:r>
          </a:p>
          <a:p>
            <a:pPr marL="457200" lvl="1" indent="0">
              <a:buNone/>
            </a:pPr>
            <a:r>
              <a:rPr lang="en-US" sz="1200" b="1" dirty="0" smtClean="0">
                <a:latin typeface="Calibri Light" pitchFamily="34" charset="0"/>
                <a:cs typeface="Times New Roman" pitchFamily="18" charset="0"/>
              </a:rPr>
              <a:t>Decline Parameters – </a:t>
            </a:r>
            <a:r>
              <a:rPr lang="en-US" sz="1200" dirty="0" smtClean="0">
                <a:latin typeface="Calibri Light" pitchFamily="34" charset="0"/>
                <a:cs typeface="Times New Roman" pitchFamily="18" charset="0"/>
              </a:rPr>
              <a:t>the variables in these equations which describe the exact path of the curve as a function of time.  The goal of traditional decline analysis is to find these parameters so that they can be projected forward.</a:t>
            </a:r>
          </a:p>
          <a:p>
            <a:pPr marL="457200" lvl="1" indent="0">
              <a:buNone/>
            </a:pPr>
            <a:r>
              <a:rPr lang="en-US" sz="1200" b="1" dirty="0" smtClean="0">
                <a:latin typeface="Calibri Light" pitchFamily="34" charset="0"/>
                <a:cs typeface="Times New Roman" pitchFamily="18" charset="0"/>
              </a:rPr>
              <a:t>Calibration – </a:t>
            </a:r>
            <a:r>
              <a:rPr lang="en-US" sz="1200" dirty="0" smtClean="0">
                <a:latin typeface="Calibri Light" pitchFamily="34" charset="0"/>
                <a:cs typeface="Times New Roman" pitchFamily="18" charset="0"/>
              </a:rPr>
              <a:t>the process of using real data to find optimal general parameters for probability distributions in a Generative Model.</a:t>
            </a:r>
          </a:p>
          <a:p>
            <a:pPr marL="457200" lvl="1" indent="0">
              <a:buNone/>
            </a:pPr>
            <a:r>
              <a:rPr lang="en-US" sz="1200" b="1" dirty="0" smtClean="0">
                <a:latin typeface="Calibri Light" pitchFamily="34" charset="0"/>
                <a:cs typeface="Times New Roman" pitchFamily="18" charset="0"/>
              </a:rPr>
              <a:t>Econometrics – </a:t>
            </a:r>
            <a:r>
              <a:rPr lang="en-US" sz="1200" dirty="0" smtClean="0">
                <a:latin typeface="Calibri Light" pitchFamily="34" charset="0"/>
                <a:cs typeface="Times New Roman" pitchFamily="18" charset="0"/>
              </a:rPr>
              <a:t>the explicit mathematical study of instruments which generate revenue.</a:t>
            </a:r>
          </a:p>
          <a:p>
            <a:pPr marL="457200" lvl="1" indent="0">
              <a:buNone/>
            </a:pPr>
            <a:r>
              <a:rPr lang="en-US" sz="1200" b="1" dirty="0" smtClean="0">
                <a:latin typeface="Calibri Light" pitchFamily="34" charset="0"/>
                <a:cs typeface="Times New Roman" pitchFamily="18" charset="0"/>
              </a:rPr>
              <a:t>Generative Model – </a:t>
            </a:r>
            <a:r>
              <a:rPr lang="en-US" sz="1200" dirty="0" smtClean="0">
                <a:latin typeface="Calibri Light" pitchFamily="34" charset="0"/>
                <a:cs typeface="Times New Roman" pitchFamily="18" charset="0"/>
              </a:rPr>
              <a:t>a statistical model which can be used either to evaluate the probability of a particular production scenario given data that has been measured or to draw samples which explain the data with high probability.</a:t>
            </a:r>
          </a:p>
          <a:p>
            <a:pPr marL="457200" lvl="1" indent="0">
              <a:buNone/>
            </a:pPr>
            <a:r>
              <a:rPr lang="en-US" sz="1200" b="1" dirty="0" smtClean="0">
                <a:latin typeface="Calibri Light" pitchFamily="34" charset="0"/>
                <a:cs typeface="Times New Roman" pitchFamily="18" charset="0"/>
              </a:rPr>
              <a:t>Net Present Value (NPV) – </a:t>
            </a:r>
            <a:r>
              <a:rPr lang="en-US" sz="1200" dirty="0" smtClean="0">
                <a:latin typeface="Calibri Light" pitchFamily="34" charset="0"/>
                <a:cs typeface="Times New Roman" pitchFamily="18" charset="0"/>
              </a:rPr>
              <a:t>the discounted  total value of an investment which makes monthly or yearly payments.</a:t>
            </a:r>
          </a:p>
          <a:p>
            <a:pPr marL="457200" lvl="1" indent="0">
              <a:buNone/>
            </a:pPr>
            <a:r>
              <a:rPr lang="en-US" sz="1200" b="1" dirty="0" smtClean="0">
                <a:latin typeface="Calibri Light" pitchFamily="34" charset="0"/>
                <a:cs typeface="Times New Roman" pitchFamily="18" charset="0"/>
              </a:rPr>
              <a:t>Probabilistic Inference – </a:t>
            </a:r>
            <a:r>
              <a:rPr lang="en-US" sz="1200" dirty="0" smtClean="0">
                <a:latin typeface="Calibri Light" pitchFamily="34" charset="0"/>
                <a:cs typeface="Times New Roman" pitchFamily="18" charset="0"/>
              </a:rPr>
              <a:t>The process of finding high probability samples which explain a data set.  BetaZi is composed of a Generative Model and an Inference Algorithm.</a:t>
            </a:r>
          </a:p>
          <a:p>
            <a:pPr marL="457200" lvl="1" indent="0">
              <a:buNone/>
            </a:pPr>
            <a:r>
              <a:rPr lang="en-US" sz="1200" b="1" dirty="0" smtClean="0">
                <a:latin typeface="Calibri Light" pitchFamily="34" charset="0"/>
                <a:cs typeface="Times New Roman" pitchFamily="18" charset="0"/>
              </a:rPr>
              <a:t>Parameterized – </a:t>
            </a:r>
            <a:r>
              <a:rPr lang="en-US" sz="1200" dirty="0" smtClean="0">
                <a:latin typeface="Calibri Light" pitchFamily="34" charset="0"/>
                <a:cs typeface="Times New Roman" pitchFamily="18" charset="0"/>
              </a:rPr>
              <a:t>the particular set of variables in an equation which are used to describe a physical or statistical relationship.  BetaZi is Well Parameterized which means that it uses an optimal number of variables, enough to capture the richness of well dynamics but not so many that a solution cannot be found.</a:t>
            </a:r>
          </a:p>
          <a:p>
            <a:pPr marL="457200" lvl="1" indent="0">
              <a:buNone/>
            </a:pPr>
            <a:r>
              <a:rPr lang="en-US" sz="1200" b="1" dirty="0" smtClean="0">
                <a:latin typeface="Calibri Light" pitchFamily="34" charset="0"/>
                <a:cs typeface="Times New Roman" pitchFamily="18" charset="0"/>
              </a:rPr>
              <a:t>Probability Distribution – </a:t>
            </a:r>
            <a:r>
              <a:rPr lang="en-US" sz="1200" dirty="0" smtClean="0">
                <a:latin typeface="Calibri Light" pitchFamily="34" charset="0"/>
                <a:cs typeface="Times New Roman" pitchFamily="18" charset="0"/>
              </a:rPr>
              <a:t>a description (usually and equation) that tells how samples can be drawn at random which match the frequencies with which they are observed in nature.</a:t>
            </a:r>
          </a:p>
          <a:p>
            <a:pPr marL="457200" lvl="1" indent="0">
              <a:buNone/>
            </a:pPr>
            <a:r>
              <a:rPr lang="en-US" sz="1200" b="1" dirty="0" smtClean="0">
                <a:latin typeface="Calibri Light" pitchFamily="34" charset="0"/>
                <a:cs typeface="Times New Roman" pitchFamily="18" charset="0"/>
              </a:rPr>
              <a:t>Risk – </a:t>
            </a:r>
            <a:r>
              <a:rPr lang="en-US" sz="1200" dirty="0" smtClean="0">
                <a:latin typeface="Calibri Light" pitchFamily="34" charset="0"/>
                <a:cs typeface="Times New Roman" pitchFamily="18" charset="0"/>
              </a:rPr>
              <a:t>the probability that an investment or project will lose money.</a:t>
            </a:r>
          </a:p>
          <a:p>
            <a:pPr marL="457200" lvl="1" indent="0">
              <a:buNone/>
            </a:pPr>
            <a:r>
              <a:rPr lang="en-US" sz="1200" b="1" dirty="0" smtClean="0">
                <a:latin typeface="Calibri Light" pitchFamily="34" charset="0"/>
                <a:cs typeface="Times New Roman" pitchFamily="18" charset="0"/>
              </a:rPr>
              <a:t>Shut in – </a:t>
            </a:r>
            <a:r>
              <a:rPr lang="en-US" sz="1200" dirty="0" smtClean="0">
                <a:latin typeface="Calibri Light" pitchFamily="34" charset="0"/>
                <a:cs typeface="Times New Roman" pitchFamily="18" charset="0"/>
              </a:rPr>
              <a:t>a period of time during which a well is not producing because the choke which controls flow has been shut off.  This is done regularly for maintenance, testing and due to unforeseen circumstances.</a:t>
            </a:r>
          </a:p>
          <a:p>
            <a:pPr marL="457200" lvl="1" indent="0">
              <a:buNone/>
            </a:pPr>
            <a:r>
              <a:rPr lang="en-US" sz="1200" b="1" dirty="0" smtClean="0">
                <a:latin typeface="Calibri Light" pitchFamily="34" charset="0"/>
                <a:cs typeface="Times New Roman" pitchFamily="18" charset="0"/>
              </a:rPr>
              <a:t>Statistics – </a:t>
            </a:r>
            <a:r>
              <a:rPr lang="en-US" sz="1200" dirty="0" smtClean="0">
                <a:latin typeface="Calibri Light" pitchFamily="34" charset="0"/>
                <a:cs typeface="Times New Roman" pitchFamily="18" charset="0"/>
              </a:rPr>
              <a:t>the science of discovering probability distributions from data</a:t>
            </a:r>
          </a:p>
          <a:p>
            <a:pPr marL="457200" lvl="1" indent="0">
              <a:buNone/>
            </a:pPr>
            <a:r>
              <a:rPr lang="en-US" sz="1200" b="1" dirty="0" smtClean="0">
                <a:latin typeface="Calibri Light" pitchFamily="34" charset="0"/>
                <a:cs typeface="Times New Roman" pitchFamily="18" charset="0"/>
              </a:rPr>
              <a:t>Stimulation – </a:t>
            </a:r>
            <a:r>
              <a:rPr lang="en-US" sz="1200" dirty="0" smtClean="0">
                <a:latin typeface="Calibri Light" pitchFamily="34" charset="0"/>
                <a:cs typeface="Times New Roman" pitchFamily="18" charset="0"/>
              </a:rPr>
              <a:t>a well treatment such as hydraulic fracturing  done to increase production from a well. </a:t>
            </a:r>
          </a:p>
          <a:p>
            <a:pPr marL="457200" lvl="1" indent="0">
              <a:buNone/>
            </a:pPr>
            <a:endParaRPr lang="en-US" sz="1200" dirty="0" smtClean="0">
              <a:latin typeface="Calibri Light" pitchFamily="34" charset="0"/>
              <a:cs typeface="Times New Roman" pitchFamily="18" charset="0"/>
            </a:endParaRPr>
          </a:p>
          <a:p>
            <a:pPr marL="457200" lvl="1" indent="0">
              <a:buNone/>
            </a:pPr>
            <a:endParaRPr lang="en-US" sz="1200" dirty="0" smtClean="0">
              <a:latin typeface="Calibri Light" pitchFamily="34" charset="0"/>
              <a:cs typeface="Times New Roman" pitchFamily="18" charset="0"/>
            </a:endParaRPr>
          </a:p>
        </p:txBody>
      </p:sp>
    </p:spTree>
    <p:extLst>
      <p:ext uri="{BB962C8B-B14F-4D97-AF65-F5344CB8AC3E}">
        <p14:creationId xmlns:p14="http://schemas.microsoft.com/office/powerpoint/2010/main" val="3618563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7848598" cy="3922012"/>
          </a:xfrm>
        </p:spPr>
        <p:txBody>
          <a:bodyPr>
            <a:normAutofit fontScale="70000" lnSpcReduction="20000"/>
          </a:bodyPr>
          <a:lstStyle/>
          <a:p>
            <a:pPr marL="0" indent="0" algn="ctr">
              <a:buNone/>
            </a:pPr>
            <a:r>
              <a:rPr lang="en-US" dirty="0"/>
              <a:t>Quote </a:t>
            </a:r>
            <a:r>
              <a:rPr lang="en-US" dirty="0" smtClean="0"/>
              <a:t>1:</a:t>
            </a:r>
          </a:p>
          <a:p>
            <a:pPr marL="0" indent="0">
              <a:buNone/>
            </a:pPr>
            <a:r>
              <a:rPr lang="en-US" dirty="0">
                <a:solidFill>
                  <a:schemeClr val="accent1">
                    <a:lumMod val="75000"/>
                  </a:schemeClr>
                </a:solidFill>
              </a:rPr>
              <a:t/>
            </a:r>
            <a:br>
              <a:rPr lang="en-US" dirty="0">
                <a:solidFill>
                  <a:schemeClr val="accent1">
                    <a:lumMod val="75000"/>
                  </a:schemeClr>
                </a:solidFill>
              </a:rPr>
            </a:br>
            <a:r>
              <a:rPr lang="en-US" sz="2900" dirty="0">
                <a:solidFill>
                  <a:schemeClr val="accent1">
                    <a:lumMod val="75000"/>
                  </a:schemeClr>
                </a:solidFill>
                <a:latin typeface="Calibri" pitchFamily="34" charset="0"/>
              </a:rPr>
              <a:t>“If you use expected values, or averages of uncertain input variables, you sometimes don’t come out with the expected output from a model. </a:t>
            </a:r>
            <a:r>
              <a:rPr lang="en-US" sz="2900" i="1" dirty="0">
                <a:solidFill>
                  <a:schemeClr val="accent1">
                    <a:lumMod val="75000"/>
                  </a:schemeClr>
                </a:solidFill>
                <a:latin typeface="Calibri" pitchFamily="34" charset="0"/>
              </a:rPr>
              <a:t>The human mind can not easily wrap around statistics</a:t>
            </a:r>
            <a:r>
              <a:rPr lang="en-US" sz="2900" dirty="0">
                <a:solidFill>
                  <a:schemeClr val="accent1">
                    <a:lumMod val="75000"/>
                  </a:schemeClr>
                </a:solidFill>
                <a:latin typeface="Calibri" pitchFamily="34" charset="0"/>
              </a:rPr>
              <a:t>. It was surprising for me to learn that if I use the best number I have for each parameter in the model, I don’t get the expected outcome.”</a:t>
            </a:r>
            <a:br>
              <a:rPr lang="en-US" sz="2900" dirty="0">
                <a:solidFill>
                  <a:schemeClr val="accent1">
                    <a:lumMod val="75000"/>
                  </a:schemeClr>
                </a:solidFill>
                <a:latin typeface="Calibri" pitchFamily="34" charset="0"/>
              </a:rPr>
            </a:br>
            <a:r>
              <a:rPr lang="en-US" dirty="0">
                <a:latin typeface="Calibri" pitchFamily="34" charset="0"/>
              </a:rPr>
              <a:t/>
            </a:r>
            <a:br>
              <a:rPr lang="en-US" dirty="0">
                <a:latin typeface="Calibri" pitchFamily="34" charset="0"/>
              </a:rPr>
            </a:br>
            <a:r>
              <a:rPr lang="en-US" sz="2900" dirty="0" smtClean="0">
                <a:latin typeface="Calibri" pitchFamily="34" charset="0"/>
              </a:rPr>
              <a:t>BZ Answer:  </a:t>
            </a:r>
            <a:r>
              <a:rPr lang="en-US" sz="2900" dirty="0" smtClean="0">
                <a:solidFill>
                  <a:srgbClr val="B00000"/>
                </a:solidFill>
                <a:latin typeface="Calibri" pitchFamily="34" charset="0"/>
              </a:rPr>
              <a:t>Setting </a:t>
            </a:r>
            <a:r>
              <a:rPr lang="en-US" sz="2900" dirty="0">
                <a:solidFill>
                  <a:srgbClr val="B00000"/>
                </a:solidFill>
                <a:latin typeface="Calibri" pitchFamily="34" charset="0"/>
              </a:rPr>
              <a:t>up a probabilistic model is easy.  Setting up one where the outcome (the </a:t>
            </a:r>
            <a:r>
              <a:rPr lang="en-US" sz="2900" dirty="0" smtClean="0">
                <a:solidFill>
                  <a:srgbClr val="B00000"/>
                </a:solidFill>
                <a:latin typeface="Calibri" pitchFamily="34" charset="0"/>
              </a:rPr>
              <a:t>final) is right </a:t>
            </a:r>
            <a:r>
              <a:rPr lang="en-US" sz="2900" i="1" dirty="0" smtClean="0">
                <a:solidFill>
                  <a:srgbClr val="B00000"/>
                </a:solidFill>
                <a:latin typeface="Calibri" pitchFamily="34" charset="0"/>
              </a:rPr>
              <a:t>is hard</a:t>
            </a:r>
            <a:r>
              <a:rPr lang="en-US" sz="2900" i="1" dirty="0">
                <a:solidFill>
                  <a:srgbClr val="B00000"/>
                </a:solidFill>
                <a:latin typeface="Calibri" pitchFamily="34" charset="0"/>
              </a:rPr>
              <a:t>. </a:t>
            </a:r>
            <a:r>
              <a:rPr lang="en-US" sz="2900" dirty="0">
                <a:solidFill>
                  <a:srgbClr val="B00000"/>
                </a:solidFill>
                <a:latin typeface="Calibri" pitchFamily="34" charset="0"/>
              </a:rPr>
              <a:t> You have to have a </a:t>
            </a:r>
            <a:r>
              <a:rPr lang="en-US" sz="2900" dirty="0" smtClean="0">
                <a:solidFill>
                  <a:srgbClr val="B00000"/>
                </a:solidFill>
                <a:latin typeface="Calibri" pitchFamily="34" charset="0"/>
              </a:rPr>
              <a:t>realistic physical model, an excellent understanding </a:t>
            </a:r>
            <a:r>
              <a:rPr lang="en-US" sz="2900" dirty="0">
                <a:solidFill>
                  <a:srgbClr val="B00000"/>
                </a:solidFill>
                <a:latin typeface="Calibri" pitchFamily="34" charset="0"/>
              </a:rPr>
              <a:t>of uncertainty and </a:t>
            </a:r>
            <a:r>
              <a:rPr lang="en-US" sz="2900" dirty="0" smtClean="0">
                <a:solidFill>
                  <a:srgbClr val="B00000"/>
                </a:solidFill>
                <a:latin typeface="Calibri" pitchFamily="34" charset="0"/>
              </a:rPr>
              <a:t>statistics, and know how to test it.</a:t>
            </a:r>
            <a:r>
              <a:rPr lang="en-US" sz="2900" dirty="0">
                <a:solidFill>
                  <a:srgbClr val="B00000"/>
                </a:solidFill>
                <a:latin typeface="Calibri" pitchFamily="34" charset="0"/>
              </a:rPr>
              <a:t>  </a:t>
            </a:r>
            <a:r>
              <a:rPr lang="en-US" sz="2900" dirty="0" smtClean="0">
                <a:solidFill>
                  <a:srgbClr val="B00000"/>
                </a:solidFill>
                <a:latin typeface="Calibri" pitchFamily="34" charset="0"/>
              </a:rPr>
              <a:t> This is what we mean when we say BetaZi is “well calibrated.”</a:t>
            </a:r>
            <a:r>
              <a:rPr lang="en-US" dirty="0" smtClean="0">
                <a:solidFill>
                  <a:srgbClr val="B00000"/>
                </a:solidFill>
                <a:latin typeface="Calibri" pitchFamily="34" charset="0"/>
              </a:rPr>
              <a:t> </a:t>
            </a:r>
          </a:p>
          <a:p>
            <a:pPr algn="ctr"/>
            <a:endParaRPr lang="en-US" dirty="0" smtClean="0">
              <a:solidFill>
                <a:srgbClr val="B00000"/>
              </a:solidFill>
            </a:endParaRPr>
          </a:p>
        </p:txBody>
      </p:sp>
      <p:sp>
        <p:nvSpPr>
          <p:cNvPr id="2" name="Title 1"/>
          <p:cNvSpPr>
            <a:spLocks noGrp="1"/>
          </p:cNvSpPr>
          <p:nvPr>
            <p:ph type="title"/>
          </p:nvPr>
        </p:nvSpPr>
        <p:spPr>
          <a:xfrm>
            <a:off x="1371599" y="1143000"/>
            <a:ext cx="6444343" cy="838200"/>
          </a:xfrm>
        </p:spPr>
        <p:txBody>
          <a:bodyPr>
            <a:normAutofit/>
          </a:bodyPr>
          <a:lstStyle/>
          <a:p>
            <a:r>
              <a:rPr lang="en-US" sz="2400" dirty="0" smtClean="0">
                <a:solidFill>
                  <a:schemeClr val="accent1">
                    <a:lumMod val="75000"/>
                  </a:schemeClr>
                </a:solidFill>
              </a:rPr>
              <a:t>From the SPE Discussion group pipeline 3.7.13</a:t>
            </a:r>
            <a:endParaRPr lang="en-US" sz="2400" dirty="0">
              <a:solidFill>
                <a:schemeClr val="accent1">
                  <a:lumMod val="75000"/>
                </a:schemeClr>
              </a:solidFill>
            </a:endParaRPr>
          </a:p>
        </p:txBody>
      </p:sp>
      <p:sp>
        <p:nvSpPr>
          <p:cNvPr id="4" name="TextBox 3"/>
          <p:cNvSpPr txBox="1"/>
          <p:nvPr/>
        </p:nvSpPr>
        <p:spPr>
          <a:xfrm>
            <a:off x="598714" y="349403"/>
            <a:ext cx="7990114" cy="1015663"/>
          </a:xfrm>
          <a:prstGeom prst="rect">
            <a:avLst/>
          </a:prstGeom>
          <a:noFill/>
        </p:spPr>
        <p:txBody>
          <a:bodyPr wrap="square" rtlCol="0">
            <a:spAutoFit/>
          </a:bodyPr>
          <a:lstStyle/>
          <a:p>
            <a:pPr algn="ctr"/>
            <a:r>
              <a:rPr lang="en-US" sz="2400" dirty="0" smtClean="0">
                <a:solidFill>
                  <a:srgbClr val="B00000"/>
                </a:solidFill>
              </a:rPr>
              <a:t>BetaZi is the Technology that Engineers want </a:t>
            </a:r>
          </a:p>
          <a:p>
            <a:pPr algn="ctr"/>
            <a:r>
              <a:rPr lang="en-US" sz="2400" dirty="0" smtClean="0">
                <a:solidFill>
                  <a:srgbClr val="B00000"/>
                </a:solidFill>
              </a:rPr>
              <a:t>and the Industry needs: </a:t>
            </a:r>
          </a:p>
          <a:p>
            <a:pPr algn="ctr"/>
            <a:r>
              <a:rPr lang="en-US" sz="1200" dirty="0" smtClean="0"/>
              <a:t>(John </a:t>
            </a:r>
            <a:r>
              <a:rPr lang="en-US" sz="1200" dirty="0"/>
              <a:t>Thompson from </a:t>
            </a:r>
            <a:r>
              <a:rPr lang="en-US" sz="1200" dirty="0" err="1"/>
              <a:t>Fekete</a:t>
            </a:r>
            <a:r>
              <a:rPr lang="en-US" sz="1200" dirty="0"/>
              <a:t>  as  </a:t>
            </a:r>
            <a:r>
              <a:rPr lang="en-US" sz="1200" dirty="0" smtClean="0"/>
              <a:t>quoted </a:t>
            </a:r>
            <a:r>
              <a:rPr lang="en-US" sz="1200" dirty="0"/>
              <a:t>on LinkedIn by </a:t>
            </a:r>
            <a:r>
              <a:rPr lang="en-US" sz="1200" u="sng" dirty="0" smtClean="0">
                <a:hlinkClick r:id="rId3"/>
              </a:rPr>
              <a:t>amy.miller@hansonwade.com</a:t>
            </a:r>
            <a:r>
              <a:rPr lang="en-US" sz="1200" u="sng" dirty="0" smtClean="0"/>
              <a:t>)</a:t>
            </a:r>
            <a:endParaRPr lang="en-US" sz="1200" dirty="0">
              <a:solidFill>
                <a:srgbClr val="B00000"/>
              </a:solidFill>
            </a:endParaRPr>
          </a:p>
        </p:txBody>
      </p:sp>
      <p:sp>
        <p:nvSpPr>
          <p:cNvPr id="7" name="Rectangle 6"/>
          <p:cNvSpPr/>
          <p:nvPr/>
        </p:nvSpPr>
        <p:spPr>
          <a:xfrm>
            <a:off x="1828800" y="5486400"/>
            <a:ext cx="4572000" cy="1631216"/>
          </a:xfrm>
          <a:prstGeom prst="rect">
            <a:avLst/>
          </a:prstGeom>
        </p:spPr>
        <p:txBody>
          <a:bodyPr>
            <a:spAutoFit/>
          </a:bodyPr>
          <a:lstStyle/>
          <a:p>
            <a:pPr algn="ctr"/>
            <a:r>
              <a:rPr lang="en-US" sz="2000" b="1" dirty="0" smtClean="0"/>
              <a:t>When </a:t>
            </a:r>
            <a:r>
              <a:rPr lang="en-US" sz="2000" b="1" dirty="0"/>
              <a:t>we say that BetaZi is the next generation </a:t>
            </a:r>
            <a:r>
              <a:rPr lang="en-US" sz="2000" b="1" dirty="0" smtClean="0"/>
              <a:t>– </a:t>
            </a:r>
          </a:p>
          <a:p>
            <a:pPr algn="ctr"/>
            <a:r>
              <a:rPr lang="en-US" sz="2000" b="1" dirty="0" smtClean="0"/>
              <a:t>this </a:t>
            </a:r>
            <a:r>
              <a:rPr lang="en-US" sz="2000" b="1" dirty="0"/>
              <a:t>is EXACTLY what we </a:t>
            </a:r>
            <a:r>
              <a:rPr lang="en-US" sz="2000" b="1" dirty="0" smtClean="0"/>
              <a:t>mean</a:t>
            </a:r>
            <a:r>
              <a:rPr lang="en-US" sz="2000" dirty="0">
                <a:solidFill>
                  <a:srgbClr val="B00000"/>
                </a:solidFill>
              </a:rPr>
              <a:t/>
            </a:r>
            <a:br>
              <a:rPr lang="en-US" sz="2000" dirty="0">
                <a:solidFill>
                  <a:srgbClr val="B00000"/>
                </a:solidFill>
              </a:rPr>
            </a:br>
            <a:r>
              <a:rPr lang="en-US" sz="2000" dirty="0">
                <a:solidFill>
                  <a:srgbClr val="B00000"/>
                </a:solidFill>
              </a:rPr>
              <a:t/>
            </a:r>
            <a:br>
              <a:rPr lang="en-US" sz="2000" dirty="0">
                <a:solidFill>
                  <a:srgbClr val="B00000"/>
                </a:solidFill>
              </a:rPr>
            </a:br>
            <a:endParaRPr lang="en-US" sz="2000" dirty="0">
              <a:solidFill>
                <a:srgbClr val="B00000"/>
              </a:solidFill>
            </a:endParaRPr>
          </a:p>
        </p:txBody>
      </p:sp>
    </p:spTree>
    <p:extLst>
      <p:ext uri="{BB962C8B-B14F-4D97-AF65-F5344CB8AC3E}">
        <p14:creationId xmlns:p14="http://schemas.microsoft.com/office/powerpoint/2010/main" val="1923859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228600" y="136521"/>
            <a:ext cx="8686800" cy="5663089"/>
          </a:xfrm>
          <a:prstGeom prst="rect">
            <a:avLst/>
          </a:prstGeom>
          <a:noFill/>
        </p:spPr>
        <p:txBody>
          <a:bodyPr wrap="square" rtlCol="0">
            <a:spAutoFit/>
          </a:bodyPr>
          <a:lstStyle/>
          <a:p>
            <a:endParaRPr lang="en-US" sz="1200" dirty="0" smtClean="0"/>
          </a:p>
          <a:p>
            <a:r>
              <a:rPr lang="en-US" sz="2000" b="1" dirty="0" smtClean="0"/>
              <a:t>Quote </a:t>
            </a:r>
            <a:r>
              <a:rPr lang="en-US" sz="2000" b="1" dirty="0"/>
              <a:t>2:</a:t>
            </a:r>
            <a:r>
              <a:rPr lang="en-US" sz="1800" dirty="0"/>
              <a:t> </a:t>
            </a:r>
            <a:endParaRPr lang="en-US" sz="1800" dirty="0" smtClean="0"/>
          </a:p>
          <a:p>
            <a:pPr algn="l"/>
            <a:r>
              <a:rPr lang="en-US" sz="1800" dirty="0"/>
              <a:t/>
            </a:r>
            <a:br>
              <a:rPr lang="en-US" sz="1800" dirty="0"/>
            </a:br>
            <a:r>
              <a:rPr lang="en-US" sz="1800" dirty="0" smtClean="0">
                <a:solidFill>
                  <a:schemeClr val="accent1">
                    <a:lumMod val="75000"/>
                  </a:schemeClr>
                </a:solidFill>
              </a:rPr>
              <a:t>“Numerical modeling </a:t>
            </a:r>
            <a:r>
              <a:rPr lang="en-US" sz="1800" dirty="0">
                <a:solidFill>
                  <a:schemeClr val="accent1">
                    <a:lumMod val="75000"/>
                  </a:schemeClr>
                </a:solidFill>
              </a:rPr>
              <a:t>is intended to </a:t>
            </a:r>
            <a:r>
              <a:rPr lang="en-US" sz="1800" dirty="0" smtClean="0">
                <a:solidFill>
                  <a:schemeClr val="accent1">
                    <a:lumMod val="75000"/>
                  </a:schemeClr>
                </a:solidFill>
              </a:rPr>
              <a:t>be </a:t>
            </a:r>
            <a:r>
              <a:rPr lang="en-US" sz="1800" dirty="0">
                <a:solidFill>
                  <a:schemeClr val="accent1">
                    <a:lumMod val="75000"/>
                  </a:schemeClr>
                </a:solidFill>
              </a:rPr>
              <a:t>the ‘Cadillac’ of solutions as they would say. But simulation is a: optimistic and b: time consuming and it does not provide </a:t>
            </a:r>
            <a:r>
              <a:rPr lang="en-US" sz="1800" b="1" dirty="0">
                <a:solidFill>
                  <a:schemeClr val="accent1">
                    <a:lumMod val="75000"/>
                  </a:schemeClr>
                </a:solidFill>
              </a:rPr>
              <a:t>a practical workflow for engineers because they can’t do this on all of their wells, there is not enough time in the world to do this. So we know we can't do it</a:t>
            </a:r>
            <a:r>
              <a:rPr lang="en-US" sz="1800" b="1" u="sng" dirty="0">
                <a:solidFill>
                  <a:schemeClr val="accent1">
                    <a:lumMod val="75000"/>
                  </a:schemeClr>
                </a:solidFill>
              </a:rPr>
              <a:t> </a:t>
            </a:r>
            <a:r>
              <a:rPr lang="en-US" sz="1800" dirty="0">
                <a:solidFill>
                  <a:schemeClr val="accent1">
                    <a:lumMod val="75000"/>
                  </a:schemeClr>
                </a:solidFill>
              </a:rPr>
              <a:t>and so we use an analytical workflow which takes a fraction of the time… maybe 1/10th of the time… and you can use it to generate stochastic output. Practically speaking, probabilistic modeling is not possible with numerical models.”</a:t>
            </a:r>
            <a:br>
              <a:rPr lang="en-US" sz="1800" dirty="0">
                <a:solidFill>
                  <a:schemeClr val="accent1">
                    <a:lumMod val="75000"/>
                  </a:schemeClr>
                </a:solidFill>
              </a:rPr>
            </a:br>
            <a:r>
              <a:rPr lang="en-US" sz="1800" dirty="0">
                <a:solidFill>
                  <a:schemeClr val="accent1">
                    <a:lumMod val="75000"/>
                  </a:schemeClr>
                </a:solidFill>
              </a:rPr>
              <a:t/>
            </a:r>
            <a:br>
              <a:rPr lang="en-US" sz="1800" dirty="0">
                <a:solidFill>
                  <a:schemeClr val="accent1">
                    <a:lumMod val="75000"/>
                  </a:schemeClr>
                </a:solidFill>
              </a:rPr>
            </a:br>
            <a:r>
              <a:rPr lang="en-US" sz="1800" dirty="0">
                <a:latin typeface="+mn-lt"/>
              </a:rPr>
              <a:t>BZ Answers:</a:t>
            </a:r>
            <a:r>
              <a:rPr lang="en-US" sz="1800" dirty="0">
                <a:solidFill>
                  <a:srgbClr val="FF0000"/>
                </a:solidFill>
                <a:latin typeface="+mn-lt"/>
              </a:rPr>
              <a:t>  </a:t>
            </a:r>
            <a:r>
              <a:rPr lang="en-US" sz="1800" dirty="0">
                <a:solidFill>
                  <a:srgbClr val="B00000"/>
                </a:solidFill>
                <a:latin typeface="+mn-lt"/>
              </a:rPr>
              <a:t>The "secret sauce" of BetaZi is that it is a numerical model that is </a:t>
            </a:r>
            <a:r>
              <a:rPr lang="en-US" sz="1800" b="1" i="1" dirty="0">
                <a:solidFill>
                  <a:srgbClr val="B00000"/>
                </a:solidFill>
                <a:latin typeface="+mn-lt"/>
              </a:rPr>
              <a:t>well-parameterized.</a:t>
            </a:r>
            <a:r>
              <a:rPr lang="en-US" sz="1800" dirty="0">
                <a:solidFill>
                  <a:srgbClr val="B00000"/>
                </a:solidFill>
                <a:latin typeface="+mn-lt"/>
              </a:rPr>
              <a:t>  </a:t>
            </a:r>
            <a:r>
              <a:rPr lang="en-US" sz="1800" dirty="0" smtClean="0">
                <a:solidFill>
                  <a:srgbClr val="B00000"/>
                </a:solidFill>
                <a:latin typeface="+mn-lt"/>
              </a:rPr>
              <a:t>It has just the right number of variables: not so many as in high end numerical models, and not too few as in simplified curves.   We can get away with baskets of variables because the interactions </a:t>
            </a:r>
            <a:r>
              <a:rPr lang="en-US" sz="1800" dirty="0">
                <a:solidFill>
                  <a:srgbClr val="B00000"/>
                </a:solidFill>
                <a:latin typeface="+mn-lt"/>
              </a:rPr>
              <a:t>between them are described </a:t>
            </a:r>
            <a:r>
              <a:rPr lang="en-US" sz="1800" dirty="0" smtClean="0">
                <a:solidFill>
                  <a:srgbClr val="B00000"/>
                </a:solidFill>
                <a:latin typeface="+mn-lt"/>
              </a:rPr>
              <a:t>probabilistically: we </a:t>
            </a:r>
            <a:r>
              <a:rPr lang="en-US" sz="1800" dirty="0">
                <a:solidFill>
                  <a:srgbClr val="B00000"/>
                </a:solidFill>
                <a:latin typeface="+mn-lt"/>
              </a:rPr>
              <a:t>know </a:t>
            </a:r>
            <a:r>
              <a:rPr lang="en-US" sz="1800" dirty="0" smtClean="0">
                <a:solidFill>
                  <a:srgbClr val="B00000"/>
                </a:solidFill>
                <a:latin typeface="+mn-lt"/>
              </a:rPr>
              <a:t>how to integrate </a:t>
            </a:r>
            <a:r>
              <a:rPr lang="en-US" sz="1800" dirty="0">
                <a:solidFill>
                  <a:srgbClr val="B00000"/>
                </a:solidFill>
                <a:latin typeface="+mn-lt"/>
              </a:rPr>
              <a:t>statistics carefully into </a:t>
            </a:r>
            <a:r>
              <a:rPr lang="en-US" sz="1800" dirty="0" smtClean="0">
                <a:solidFill>
                  <a:srgbClr val="B00000"/>
                </a:solidFill>
                <a:latin typeface="+mn-lt"/>
              </a:rPr>
              <a:t>the physics</a:t>
            </a:r>
            <a:r>
              <a:rPr lang="en-US" sz="1800" dirty="0">
                <a:solidFill>
                  <a:srgbClr val="B00000"/>
                </a:solidFill>
                <a:latin typeface="+mn-lt"/>
              </a:rPr>
              <a:t> </a:t>
            </a:r>
            <a:r>
              <a:rPr lang="en-US" sz="1800" dirty="0" smtClean="0">
                <a:solidFill>
                  <a:srgbClr val="B00000"/>
                </a:solidFill>
                <a:latin typeface="+mn-lt"/>
              </a:rPr>
              <a:t>of fluid flow.</a:t>
            </a:r>
            <a:r>
              <a:rPr lang="en-US" sz="1800" dirty="0">
                <a:solidFill>
                  <a:srgbClr val="B00000"/>
                </a:solidFill>
                <a:latin typeface="+mn-lt"/>
              </a:rPr>
              <a:t> </a:t>
            </a:r>
            <a:r>
              <a:rPr lang="en-US" sz="1800" dirty="0" smtClean="0">
                <a:solidFill>
                  <a:srgbClr val="B00000"/>
                </a:solidFill>
                <a:latin typeface="+mn-lt"/>
              </a:rPr>
              <a:t> This means that our models are not only rich enough to capture the real behavior of wells, but they are solvable in reasonable time.</a:t>
            </a:r>
            <a:endParaRPr lang="en-US" sz="1800" dirty="0">
              <a:solidFill>
                <a:srgbClr val="B00000"/>
              </a:solidFill>
              <a:latin typeface="+mn-lt"/>
            </a:endParaRPr>
          </a:p>
          <a:p>
            <a:endParaRPr lang="en-US" dirty="0">
              <a:solidFill>
                <a:srgbClr val="FF0000"/>
              </a:solidFill>
            </a:endParaRPr>
          </a:p>
        </p:txBody>
      </p:sp>
      <p:sp>
        <p:nvSpPr>
          <p:cNvPr id="5" name="Rectangle 4"/>
          <p:cNvSpPr/>
          <p:nvPr/>
        </p:nvSpPr>
        <p:spPr>
          <a:xfrm>
            <a:off x="1982779" y="5334000"/>
            <a:ext cx="5117747" cy="584775"/>
          </a:xfrm>
          <a:prstGeom prst="rect">
            <a:avLst/>
          </a:prstGeom>
        </p:spPr>
        <p:txBody>
          <a:bodyPr wrap="none">
            <a:spAutoFit/>
          </a:bodyPr>
          <a:lstStyle/>
          <a:p>
            <a:pPr algn="ctr"/>
            <a:r>
              <a:rPr lang="en-US" sz="3200" b="1" dirty="0" smtClean="0"/>
              <a:t>We </a:t>
            </a:r>
            <a:r>
              <a:rPr lang="en-US" sz="3200" b="1" dirty="0"/>
              <a:t>have solved </a:t>
            </a:r>
            <a:r>
              <a:rPr lang="en-US" sz="3200" b="1" dirty="0" smtClean="0"/>
              <a:t>the problem</a:t>
            </a:r>
            <a:endParaRPr lang="en-US" sz="3200" b="1" dirty="0"/>
          </a:p>
        </p:txBody>
      </p:sp>
    </p:spTree>
    <p:extLst>
      <p:ext uri="{BB962C8B-B14F-4D97-AF65-F5344CB8AC3E}">
        <p14:creationId xmlns:p14="http://schemas.microsoft.com/office/powerpoint/2010/main" val="498694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BetaZi predicting a stimulation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600200"/>
            <a:ext cx="6262474" cy="4209205"/>
          </a:xfrm>
        </p:spPr>
      </p:pic>
    </p:spTree>
    <p:extLst>
      <p:ext uri="{BB962C8B-B14F-4D97-AF65-F5344CB8AC3E}">
        <p14:creationId xmlns:p14="http://schemas.microsoft.com/office/powerpoint/2010/main" val="1499104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525963"/>
          </a:xfrm>
        </p:spPr>
        <p:txBody>
          <a:bodyPr/>
          <a:lstStyle/>
          <a:p>
            <a:pPr marL="0" indent="0">
              <a:buNone/>
            </a:pPr>
            <a:endParaRPr lang="en-US" sz="2800" dirty="0" smtClean="0"/>
          </a:p>
          <a:p>
            <a:pPr marL="0" indent="0">
              <a:buNone/>
            </a:pPr>
            <a:r>
              <a:rPr lang="en-US" sz="2800" dirty="0" smtClean="0"/>
              <a:t>Input the production history of a well and BetaZi will find a million scenarios which </a:t>
            </a:r>
            <a:r>
              <a:rPr lang="en-US" sz="2800" dirty="0" smtClean="0">
                <a:solidFill>
                  <a:srgbClr val="B00000"/>
                </a:solidFill>
              </a:rPr>
              <a:t>explain the data with high probability </a:t>
            </a:r>
            <a:r>
              <a:rPr lang="en-US" sz="2800" dirty="0" smtClean="0"/>
              <a:t>and which can be projected forward to estimate:</a:t>
            </a:r>
          </a:p>
          <a:p>
            <a:pPr algn="ctr">
              <a:buFont typeface="Wingdings" pitchFamily="2" charset="2"/>
              <a:buChar char="ü"/>
            </a:pPr>
            <a:r>
              <a:rPr lang="en-US" sz="2800" dirty="0" smtClean="0"/>
              <a:t>EUR</a:t>
            </a:r>
          </a:p>
          <a:p>
            <a:pPr algn="ctr">
              <a:buFont typeface="Wingdings" pitchFamily="2" charset="2"/>
              <a:buChar char="ü"/>
            </a:pPr>
            <a:r>
              <a:rPr lang="en-US" sz="2800" dirty="0" smtClean="0"/>
              <a:t>NPV </a:t>
            </a:r>
          </a:p>
          <a:p>
            <a:pPr algn="ctr">
              <a:buFont typeface="Wingdings" pitchFamily="2" charset="2"/>
              <a:buChar char="ü"/>
            </a:pPr>
            <a:r>
              <a:rPr lang="en-US" sz="2800" dirty="0" smtClean="0"/>
              <a:t>History of well</a:t>
            </a:r>
          </a:p>
          <a:p>
            <a:pPr algn="ctr">
              <a:buFont typeface="Wingdings" pitchFamily="2" charset="2"/>
              <a:buChar char="ü"/>
            </a:pPr>
            <a:r>
              <a:rPr lang="en-US" sz="2800" dirty="0"/>
              <a:t>Effect of stimulation and shut-ins</a:t>
            </a:r>
          </a:p>
          <a:p>
            <a:pPr algn="ctr">
              <a:buFont typeface="Wingdings" pitchFamily="2" charset="2"/>
              <a:buChar char="ü"/>
            </a:pPr>
            <a:endParaRPr lang="en-US" dirty="0"/>
          </a:p>
        </p:txBody>
      </p:sp>
      <p:sp>
        <p:nvSpPr>
          <p:cNvPr id="5" name="Title 4"/>
          <p:cNvSpPr>
            <a:spLocks noGrp="1"/>
          </p:cNvSpPr>
          <p:nvPr>
            <p:ph type="title"/>
          </p:nvPr>
        </p:nvSpPr>
        <p:spPr/>
        <p:txBody>
          <a:bodyPr/>
          <a:lstStyle/>
          <a:p>
            <a:r>
              <a:rPr lang="en-US" i="1" dirty="0" smtClean="0"/>
              <a:t>What BetaZi Does</a:t>
            </a:r>
            <a:endParaRPr lang="en-US" i="1" dirty="0"/>
          </a:p>
        </p:txBody>
      </p:sp>
    </p:spTree>
    <p:extLst>
      <p:ext uri="{BB962C8B-B14F-4D97-AF65-F5344CB8AC3E}">
        <p14:creationId xmlns:p14="http://schemas.microsoft.com/office/powerpoint/2010/main" val="1863774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i="1" dirty="0" smtClean="0"/>
              <a:t>Why the Need for BetaZi?</a:t>
            </a:r>
            <a:endParaRPr lang="en-US" i="1" dirty="0"/>
          </a:p>
        </p:txBody>
      </p:sp>
      <p:sp>
        <p:nvSpPr>
          <p:cNvPr id="3" name="Content Placeholder 2"/>
          <p:cNvSpPr>
            <a:spLocks noGrp="1"/>
          </p:cNvSpPr>
          <p:nvPr>
            <p:ph idx="1"/>
          </p:nvPr>
        </p:nvSpPr>
        <p:spPr>
          <a:xfrm>
            <a:off x="457200" y="914400"/>
            <a:ext cx="8229600" cy="4525963"/>
          </a:xfrm>
        </p:spPr>
        <p:txBody>
          <a:bodyPr>
            <a:normAutofit fontScale="70000" lnSpcReduction="20000"/>
          </a:bodyPr>
          <a:lstStyle/>
          <a:p>
            <a:r>
              <a:rPr lang="en-US" sz="2900" dirty="0" smtClean="0">
                <a:solidFill>
                  <a:srgbClr val="B00000"/>
                </a:solidFill>
              </a:rPr>
              <a:t>Trillions of dollars </a:t>
            </a:r>
            <a:r>
              <a:rPr lang="en-US" sz="2900" dirty="0" smtClean="0"/>
              <a:t>are exchanged globally based on production </a:t>
            </a:r>
            <a:r>
              <a:rPr lang="en-US" sz="2900" dirty="0" smtClean="0">
                <a:solidFill>
                  <a:srgbClr val="B00000"/>
                </a:solidFill>
              </a:rPr>
              <a:t>projections</a:t>
            </a:r>
            <a:r>
              <a:rPr lang="en-US" sz="2900" dirty="0" smtClean="0"/>
              <a:t> of oil and gas wells made by petroleum engineers and financial analysts – effectively </a:t>
            </a:r>
            <a:r>
              <a:rPr lang="en-US" sz="2900" dirty="0" smtClean="0">
                <a:solidFill>
                  <a:srgbClr val="B00000"/>
                </a:solidFill>
              </a:rPr>
              <a:t>by hand</a:t>
            </a:r>
            <a:r>
              <a:rPr lang="en-US" sz="2900" dirty="0" smtClean="0"/>
              <a:t>.</a:t>
            </a:r>
          </a:p>
          <a:p>
            <a:r>
              <a:rPr lang="en-US" sz="2900" dirty="0" smtClean="0"/>
              <a:t>A single analysis can take a petroleum engineers hours or days.</a:t>
            </a:r>
          </a:p>
          <a:p>
            <a:r>
              <a:rPr lang="en-US" sz="2900" dirty="0" smtClean="0"/>
              <a:t>Forecasts can be biased by the opinion and objectives of the person who made them.</a:t>
            </a:r>
          </a:p>
          <a:p>
            <a:endParaRPr lang="en-US" dirty="0" smtClean="0"/>
          </a:p>
          <a:p>
            <a:r>
              <a:rPr lang="en-US" dirty="0" smtClean="0"/>
              <a:t> </a:t>
            </a:r>
            <a:r>
              <a:rPr lang="en-US" b="1" dirty="0" smtClean="0">
                <a:solidFill>
                  <a:schemeClr val="accent1">
                    <a:lumMod val="75000"/>
                  </a:schemeClr>
                </a:solidFill>
              </a:rPr>
              <a:t>BetaZi is</a:t>
            </a:r>
          </a:p>
          <a:p>
            <a:endParaRPr lang="en-US" b="1" dirty="0" smtClean="0">
              <a:solidFill>
                <a:schemeClr val="accent1">
                  <a:lumMod val="75000"/>
                </a:schemeClr>
              </a:solidFill>
            </a:endParaRPr>
          </a:p>
          <a:p>
            <a:pPr lvl="1"/>
            <a:r>
              <a:rPr lang="en-US" sz="2600" b="1" dirty="0" smtClean="0">
                <a:solidFill>
                  <a:schemeClr val="accent1">
                    <a:lumMod val="75000"/>
                  </a:schemeClr>
                </a:solidFill>
              </a:rPr>
              <a:t>Automatic</a:t>
            </a:r>
          </a:p>
          <a:p>
            <a:pPr lvl="1"/>
            <a:r>
              <a:rPr lang="en-US" sz="2600" b="1" dirty="0" smtClean="0">
                <a:solidFill>
                  <a:schemeClr val="accent1">
                    <a:lumMod val="75000"/>
                  </a:schemeClr>
                </a:solidFill>
              </a:rPr>
              <a:t>Unbiased</a:t>
            </a:r>
          </a:p>
          <a:p>
            <a:pPr lvl="1"/>
            <a:r>
              <a:rPr lang="en-US" sz="2600" b="1" dirty="0" smtClean="0">
                <a:solidFill>
                  <a:schemeClr val="accent1">
                    <a:lumMod val="75000"/>
                  </a:schemeClr>
                </a:solidFill>
              </a:rPr>
              <a:t>Transparent</a:t>
            </a:r>
          </a:p>
          <a:p>
            <a:pPr lvl="1"/>
            <a:r>
              <a:rPr lang="en-US" sz="2600" b="1" dirty="0" smtClean="0">
                <a:solidFill>
                  <a:schemeClr val="accent1">
                    <a:lumMod val="75000"/>
                  </a:schemeClr>
                </a:solidFill>
              </a:rPr>
              <a:t>Repeatable</a:t>
            </a:r>
          </a:p>
          <a:p>
            <a:pPr lvl="1"/>
            <a:r>
              <a:rPr lang="en-US" sz="2600" b="1" dirty="0" smtClean="0">
                <a:solidFill>
                  <a:schemeClr val="accent1">
                    <a:lumMod val="75000"/>
                  </a:schemeClr>
                </a:solidFill>
              </a:rPr>
              <a:t>Fast</a:t>
            </a:r>
          </a:p>
          <a:p>
            <a:pPr lvl="1"/>
            <a:r>
              <a:rPr lang="en-US" sz="2600" b="1" dirty="0" smtClean="0">
                <a:solidFill>
                  <a:schemeClr val="accent1">
                    <a:lumMod val="75000"/>
                  </a:schemeClr>
                </a:solidFill>
              </a:rPr>
              <a:t>Honest</a:t>
            </a:r>
          </a:p>
          <a:p>
            <a:endParaRPr lang="en-US" dirty="0" smtClean="0"/>
          </a:p>
          <a:p>
            <a:endParaRPr lang="en-US" dirty="0" smtClean="0"/>
          </a:p>
          <a:p>
            <a:endParaRPr lang="en-US" dirty="0"/>
          </a:p>
        </p:txBody>
      </p:sp>
      <p:sp>
        <p:nvSpPr>
          <p:cNvPr id="4" name="TextBox 3"/>
          <p:cNvSpPr txBox="1"/>
          <p:nvPr/>
        </p:nvSpPr>
        <p:spPr>
          <a:xfrm>
            <a:off x="4724400" y="5105400"/>
            <a:ext cx="3886200" cy="830997"/>
          </a:xfrm>
          <a:prstGeom prst="rect">
            <a:avLst/>
          </a:prstGeom>
          <a:noFill/>
        </p:spPr>
        <p:txBody>
          <a:bodyPr wrap="square" rtlCol="0">
            <a:spAutoFit/>
          </a:bodyPr>
          <a:lstStyle/>
          <a:p>
            <a:r>
              <a:rPr lang="en-US" sz="1600" dirty="0" smtClean="0"/>
              <a:t>BetaZi returns histograms showing the distribution of possible future production scenarios.</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41121"/>
            <a:ext cx="35814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104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315"/>
            <a:ext cx="8686800" cy="1143000"/>
          </a:xfrm>
        </p:spPr>
        <p:txBody>
          <a:bodyPr>
            <a:noAutofit/>
          </a:bodyPr>
          <a:lstStyle/>
          <a:p>
            <a:r>
              <a:rPr lang="en-US" sz="3200" dirty="0" smtClean="0">
                <a:solidFill>
                  <a:schemeClr val="accent1">
                    <a:lumMod val="75000"/>
                  </a:schemeClr>
                </a:solidFill>
              </a:rPr>
              <a:t>Currently, production forecasts are made by hand</a:t>
            </a:r>
            <a:endParaRPr lang="en-US" sz="3200" dirty="0">
              <a:solidFill>
                <a:schemeClr val="accent1">
                  <a:lumMod val="75000"/>
                </a:schemeClr>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7471"/>
          <a:stretch/>
        </p:blipFill>
        <p:spPr>
          <a:xfrm>
            <a:off x="304800" y="1066799"/>
            <a:ext cx="7466463" cy="4894521"/>
          </a:xfrm>
          <a:prstGeom prst="rect">
            <a:avLst/>
          </a:prstGeom>
        </p:spPr>
      </p:pic>
      <p:sp>
        <p:nvSpPr>
          <p:cNvPr id="8" name="Oval 7"/>
          <p:cNvSpPr/>
          <p:nvPr/>
        </p:nvSpPr>
        <p:spPr>
          <a:xfrm>
            <a:off x="6629400" y="1066799"/>
            <a:ext cx="1447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28063" y="2895600"/>
            <a:ext cx="2743200" cy="646331"/>
          </a:xfrm>
          <a:prstGeom prst="rect">
            <a:avLst/>
          </a:prstGeom>
          <a:solidFill>
            <a:schemeClr val="bg1"/>
          </a:solidFill>
        </p:spPr>
        <p:txBody>
          <a:bodyPr wrap="square" rtlCol="0">
            <a:spAutoFit/>
          </a:bodyPr>
          <a:lstStyle/>
          <a:p>
            <a:r>
              <a:rPr lang="en-US" b="1" dirty="0" smtClean="0">
                <a:solidFill>
                  <a:schemeClr val="accent3">
                    <a:lumMod val="75000"/>
                  </a:schemeClr>
                </a:solidFill>
              </a:rPr>
              <a:t>EUR = 112,959 BBL oil</a:t>
            </a:r>
          </a:p>
          <a:p>
            <a:r>
              <a:rPr lang="en-US" b="1" dirty="0" smtClean="0">
                <a:solidFill>
                  <a:schemeClr val="accent3">
                    <a:lumMod val="75000"/>
                  </a:schemeClr>
                </a:solidFill>
              </a:rPr>
              <a:t>Lifetime = 16 years</a:t>
            </a:r>
            <a:endParaRPr lang="en-US" b="1" dirty="0">
              <a:solidFill>
                <a:schemeClr val="accent3">
                  <a:lumMod val="75000"/>
                </a:schemeClr>
              </a:solidFill>
            </a:endParaRPr>
          </a:p>
        </p:txBody>
      </p:sp>
      <p:cxnSp>
        <p:nvCxnSpPr>
          <p:cNvPr id="11" name="Straight Arrow Connector 10"/>
          <p:cNvCxnSpPr/>
          <p:nvPr/>
        </p:nvCxnSpPr>
        <p:spPr>
          <a:xfrm flipV="1">
            <a:off x="6399663" y="1676399"/>
            <a:ext cx="850223" cy="12192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249886" y="3514059"/>
            <a:ext cx="1741714" cy="1600438"/>
          </a:xfrm>
          <a:prstGeom prst="rect">
            <a:avLst/>
          </a:prstGeom>
          <a:solidFill>
            <a:schemeClr val="bg1"/>
          </a:solidFill>
        </p:spPr>
        <p:txBody>
          <a:bodyPr wrap="square" rtlCol="0">
            <a:spAutoFit/>
          </a:bodyPr>
          <a:lstStyle/>
          <a:p>
            <a:r>
              <a:rPr lang="en-US" sz="1400" b="1" dirty="0" smtClean="0">
                <a:solidFill>
                  <a:srgbClr val="C00000"/>
                </a:solidFill>
              </a:rPr>
              <a:t>Small differences in early curve fitting add up to huge discrepancies when projected forward, because errors accumulate.</a:t>
            </a:r>
            <a:endParaRPr lang="en-US" sz="1400" b="1" dirty="0">
              <a:solidFill>
                <a:srgbClr val="C00000"/>
              </a:solidFill>
            </a:endParaRPr>
          </a:p>
        </p:txBody>
      </p:sp>
      <p:sp>
        <p:nvSpPr>
          <p:cNvPr id="4" name="Left Arrow 3"/>
          <p:cNvSpPr/>
          <p:nvPr/>
        </p:nvSpPr>
        <p:spPr>
          <a:xfrm>
            <a:off x="6819900" y="4108053"/>
            <a:ext cx="228600" cy="6884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000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097" t="-2004" r="8060" b="2004"/>
          <a:stretch/>
        </p:blipFill>
        <p:spPr>
          <a:xfrm>
            <a:off x="0" y="993204"/>
            <a:ext cx="7696200" cy="4991511"/>
          </a:xfrm>
          <a:prstGeom prst="rect">
            <a:avLst/>
          </a:prstGeom>
        </p:spPr>
      </p:pic>
      <p:sp>
        <p:nvSpPr>
          <p:cNvPr id="2" name="Title 1"/>
          <p:cNvSpPr>
            <a:spLocks noGrp="1"/>
          </p:cNvSpPr>
          <p:nvPr>
            <p:ph type="title"/>
          </p:nvPr>
        </p:nvSpPr>
        <p:spPr>
          <a:xfrm>
            <a:off x="0" y="0"/>
            <a:ext cx="8686800" cy="1143000"/>
          </a:xfrm>
        </p:spPr>
        <p:txBody>
          <a:bodyPr>
            <a:noAutofit/>
          </a:bodyPr>
          <a:lstStyle/>
          <a:p>
            <a:r>
              <a:rPr lang="en-US" sz="3600" dirty="0">
                <a:solidFill>
                  <a:schemeClr val="accent1">
                    <a:lumMod val="75000"/>
                  </a:schemeClr>
                </a:solidFill>
              </a:rPr>
              <a:t>Current ‘State of the Art’ production forecasting is set by hand</a:t>
            </a:r>
          </a:p>
        </p:txBody>
      </p:sp>
      <p:sp>
        <p:nvSpPr>
          <p:cNvPr id="8" name="Oval 7"/>
          <p:cNvSpPr/>
          <p:nvPr/>
        </p:nvSpPr>
        <p:spPr>
          <a:xfrm>
            <a:off x="6591300" y="1143000"/>
            <a:ext cx="1447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0" y="2870422"/>
            <a:ext cx="2743200" cy="646331"/>
          </a:xfrm>
          <a:prstGeom prst="rect">
            <a:avLst/>
          </a:prstGeom>
          <a:solidFill>
            <a:schemeClr val="bg1"/>
          </a:solidFill>
        </p:spPr>
        <p:txBody>
          <a:bodyPr wrap="square" rtlCol="0">
            <a:spAutoFit/>
          </a:bodyPr>
          <a:lstStyle/>
          <a:p>
            <a:r>
              <a:rPr lang="en-US" b="1" dirty="0" smtClean="0">
                <a:solidFill>
                  <a:schemeClr val="accent3">
                    <a:lumMod val="75000"/>
                  </a:schemeClr>
                </a:solidFill>
              </a:rPr>
              <a:t>EUR = 787,822 BBL oil</a:t>
            </a:r>
          </a:p>
          <a:p>
            <a:r>
              <a:rPr lang="en-US" b="1" dirty="0" smtClean="0">
                <a:solidFill>
                  <a:schemeClr val="accent3">
                    <a:lumMod val="75000"/>
                  </a:schemeClr>
                </a:solidFill>
              </a:rPr>
              <a:t>Lifetime = 386 years</a:t>
            </a:r>
            <a:endParaRPr lang="en-US" b="1" dirty="0">
              <a:solidFill>
                <a:schemeClr val="accent3">
                  <a:lumMod val="75000"/>
                </a:schemeClr>
              </a:solidFill>
            </a:endParaRPr>
          </a:p>
        </p:txBody>
      </p:sp>
      <p:cxnSp>
        <p:nvCxnSpPr>
          <p:cNvPr id="11" name="Straight Arrow Connector 10"/>
          <p:cNvCxnSpPr/>
          <p:nvPr/>
        </p:nvCxnSpPr>
        <p:spPr>
          <a:xfrm flipV="1">
            <a:off x="6399663" y="1752600"/>
            <a:ext cx="915537"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52806" y="3412953"/>
            <a:ext cx="1938794" cy="1815882"/>
          </a:xfrm>
          <a:prstGeom prst="rect">
            <a:avLst/>
          </a:prstGeom>
          <a:solidFill>
            <a:schemeClr val="bg1"/>
          </a:solidFill>
        </p:spPr>
        <p:txBody>
          <a:bodyPr wrap="square" rtlCol="0">
            <a:spAutoFit/>
          </a:bodyPr>
          <a:lstStyle/>
          <a:p>
            <a:r>
              <a:rPr lang="en-US" sz="1400" b="1" dirty="0" smtClean="0">
                <a:solidFill>
                  <a:srgbClr val="C00000"/>
                </a:solidFill>
              </a:rPr>
              <a:t>A curve adjustment increases the value of this well by 674 k BBL. Curve fitting </a:t>
            </a:r>
            <a:r>
              <a:rPr lang="en-US" sz="1400" b="1" dirty="0">
                <a:solidFill>
                  <a:srgbClr val="C00000"/>
                </a:solidFill>
              </a:rPr>
              <a:t> </a:t>
            </a:r>
            <a:r>
              <a:rPr lang="en-US" sz="1400" b="1" dirty="0" smtClean="0">
                <a:solidFill>
                  <a:srgbClr val="C00000"/>
                </a:solidFill>
              </a:rPr>
              <a:t>can introduce as much risk into a project as fluctuations in price per BBL or Mcf</a:t>
            </a:r>
            <a:r>
              <a:rPr lang="en-US" sz="1400" b="1" dirty="0">
                <a:solidFill>
                  <a:srgbClr val="C00000"/>
                </a:solidFill>
              </a:rPr>
              <a:t>.</a:t>
            </a:r>
          </a:p>
        </p:txBody>
      </p:sp>
      <p:sp>
        <p:nvSpPr>
          <p:cNvPr id="10" name="Left Arrow 9"/>
          <p:cNvSpPr/>
          <p:nvPr/>
        </p:nvSpPr>
        <p:spPr>
          <a:xfrm>
            <a:off x="6796991" y="4038600"/>
            <a:ext cx="228600" cy="6054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856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BetaZi Projections</a:t>
            </a:r>
            <a:endParaRPr lang="en-US" dirty="0"/>
          </a:p>
        </p:txBody>
      </p:sp>
      <p:sp>
        <p:nvSpPr>
          <p:cNvPr id="9" name="Freeform 8"/>
          <p:cNvSpPr/>
          <p:nvPr/>
        </p:nvSpPr>
        <p:spPr>
          <a:xfrm>
            <a:off x="5557847" y="3614928"/>
            <a:ext cx="428767" cy="425355"/>
          </a:xfrm>
          <a:custGeom>
            <a:avLst/>
            <a:gdLst>
              <a:gd name="connsiteX0" fmla="*/ 586854 w 586854"/>
              <a:gd name="connsiteY0" fmla="*/ 545910 h 545910"/>
              <a:gd name="connsiteX1" fmla="*/ 136477 w 586854"/>
              <a:gd name="connsiteY1" fmla="*/ 313898 h 545910"/>
              <a:gd name="connsiteX2" fmla="*/ 27295 w 586854"/>
              <a:gd name="connsiteY2" fmla="*/ 81886 h 545910"/>
              <a:gd name="connsiteX3" fmla="*/ 0 w 586854"/>
              <a:gd name="connsiteY3" fmla="*/ 0 h 545910"/>
            </a:gdLst>
            <a:ahLst/>
            <a:cxnLst>
              <a:cxn ang="0">
                <a:pos x="connsiteX0" y="connsiteY0"/>
              </a:cxn>
              <a:cxn ang="0">
                <a:pos x="connsiteX1" y="connsiteY1"/>
              </a:cxn>
              <a:cxn ang="0">
                <a:pos x="connsiteX2" y="connsiteY2"/>
              </a:cxn>
              <a:cxn ang="0">
                <a:pos x="connsiteX3" y="connsiteY3"/>
              </a:cxn>
            </a:cxnLst>
            <a:rect l="l" t="t" r="r" b="b"/>
            <a:pathLst>
              <a:path w="586854" h="545910">
                <a:moveTo>
                  <a:pt x="586854" y="545910"/>
                </a:moveTo>
                <a:cubicBezTo>
                  <a:pt x="408295" y="468572"/>
                  <a:pt x="229737" y="391235"/>
                  <a:pt x="136477" y="313898"/>
                </a:cubicBezTo>
                <a:cubicBezTo>
                  <a:pt x="43217" y="236561"/>
                  <a:pt x="50041" y="134202"/>
                  <a:pt x="27295" y="81886"/>
                </a:cubicBezTo>
                <a:cubicBezTo>
                  <a:pt x="4549" y="29570"/>
                  <a:pt x="0" y="0"/>
                  <a:pt x="0" y="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40" y="1381663"/>
            <a:ext cx="5592555" cy="4891884"/>
          </a:xfrm>
          <a:prstGeom prst="rect">
            <a:avLst/>
          </a:prstGeom>
        </p:spPr>
      </p:pic>
      <p:sp>
        <p:nvSpPr>
          <p:cNvPr id="5" name="TextBox 4"/>
          <p:cNvSpPr txBox="1"/>
          <p:nvPr/>
        </p:nvSpPr>
        <p:spPr>
          <a:xfrm>
            <a:off x="6324600" y="1768268"/>
            <a:ext cx="2408712" cy="3416320"/>
          </a:xfrm>
          <a:prstGeom prst="rect">
            <a:avLst/>
          </a:prstGeom>
          <a:noFill/>
        </p:spPr>
        <p:txBody>
          <a:bodyPr wrap="square" rtlCol="0">
            <a:spAutoFit/>
          </a:bodyPr>
          <a:lstStyle/>
          <a:p>
            <a:r>
              <a:rPr lang="en-US" dirty="0" smtClean="0"/>
              <a:t>Instead of just producing one curve, BetaZi returns a million possible curves which can be used to compute statistics on future production.  Automatically!  On this well it correctly determines when to start the production decline.</a:t>
            </a:r>
            <a:endParaRPr lang="en-US" dirty="0"/>
          </a:p>
        </p:txBody>
      </p:sp>
      <p:sp>
        <p:nvSpPr>
          <p:cNvPr id="4" name="TextBox 3"/>
          <p:cNvSpPr txBox="1"/>
          <p:nvPr/>
        </p:nvSpPr>
        <p:spPr>
          <a:xfrm>
            <a:off x="2514600" y="2757114"/>
            <a:ext cx="2895600" cy="646331"/>
          </a:xfrm>
          <a:prstGeom prst="rect">
            <a:avLst/>
          </a:prstGeom>
          <a:noFill/>
        </p:spPr>
        <p:txBody>
          <a:bodyPr wrap="square" rtlCol="0">
            <a:spAutoFit/>
          </a:bodyPr>
          <a:lstStyle/>
          <a:p>
            <a:r>
              <a:rPr lang="en-US" dirty="0" smtClean="0">
                <a:solidFill>
                  <a:srgbClr val="002060"/>
                </a:solidFill>
                <a:latin typeface="Aharoni" pitchFamily="2" charset="-79"/>
                <a:cs typeface="Aharoni" pitchFamily="2" charset="-79"/>
              </a:rPr>
              <a:t>Production “Events” are captured by BetaZi</a:t>
            </a:r>
            <a:endParaRPr lang="en-US" dirty="0">
              <a:solidFill>
                <a:srgbClr val="002060"/>
              </a:solidFill>
              <a:latin typeface="Aharoni" pitchFamily="2" charset="-79"/>
              <a:cs typeface="Aharoni" pitchFamily="2" charset="-79"/>
            </a:endParaRPr>
          </a:p>
        </p:txBody>
      </p:sp>
      <p:cxnSp>
        <p:nvCxnSpPr>
          <p:cNvPr id="7" name="Straight Arrow Connector 6"/>
          <p:cNvCxnSpPr>
            <a:stCxn id="4" idx="1"/>
          </p:cNvCxnSpPr>
          <p:nvPr/>
        </p:nvCxnSpPr>
        <p:spPr>
          <a:xfrm flipH="1" flipV="1">
            <a:off x="1676400" y="2667001"/>
            <a:ext cx="838200" cy="4132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1"/>
          </p:cNvCxnSpPr>
          <p:nvPr/>
        </p:nvCxnSpPr>
        <p:spPr>
          <a:xfrm flipH="1">
            <a:off x="1371600" y="3080280"/>
            <a:ext cx="1143000" cy="1186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1"/>
          </p:cNvCxnSpPr>
          <p:nvPr/>
        </p:nvCxnSpPr>
        <p:spPr>
          <a:xfrm flipH="1">
            <a:off x="1524000" y="3080280"/>
            <a:ext cx="990600" cy="2177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26295" y="3827605"/>
            <a:ext cx="2667000" cy="923330"/>
          </a:xfrm>
          <a:prstGeom prst="rect">
            <a:avLst/>
          </a:prstGeom>
          <a:solidFill>
            <a:schemeClr val="bg1"/>
          </a:solidFill>
        </p:spPr>
        <p:txBody>
          <a:bodyPr wrap="square" rtlCol="0">
            <a:spAutoFit/>
          </a:bodyPr>
          <a:lstStyle/>
          <a:p>
            <a:r>
              <a:rPr lang="en-US" dirty="0" smtClean="0">
                <a:solidFill>
                  <a:srgbClr val="002060"/>
                </a:solidFill>
                <a:latin typeface="Aharoni" pitchFamily="2" charset="-79"/>
                <a:cs typeface="Aharoni" pitchFamily="2" charset="-79"/>
              </a:rPr>
              <a:t>Each curve represents a high probability “hypothesis.”</a:t>
            </a:r>
            <a:endParaRPr lang="en-US" dirty="0">
              <a:solidFill>
                <a:srgbClr val="002060"/>
              </a:solidFill>
              <a:latin typeface="Aharoni" pitchFamily="2" charset="-79"/>
              <a:cs typeface="Aharoni" pitchFamily="2" charset="-79"/>
            </a:endParaRPr>
          </a:p>
        </p:txBody>
      </p:sp>
      <p:cxnSp>
        <p:nvCxnSpPr>
          <p:cNvPr id="15" name="Straight Arrow Connector 14"/>
          <p:cNvCxnSpPr>
            <a:stCxn id="13" idx="2"/>
          </p:cNvCxnSpPr>
          <p:nvPr/>
        </p:nvCxnSpPr>
        <p:spPr>
          <a:xfrm>
            <a:off x="4759795" y="4750935"/>
            <a:ext cx="0" cy="506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196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Future production cumulative</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761886"/>
            <a:ext cx="5181600" cy="3886200"/>
          </a:xfrm>
        </p:spPr>
      </p:pic>
      <p:sp>
        <p:nvSpPr>
          <p:cNvPr id="3" name="TextBox 2"/>
          <p:cNvSpPr txBox="1"/>
          <p:nvPr/>
        </p:nvSpPr>
        <p:spPr>
          <a:xfrm>
            <a:off x="5715000" y="1877705"/>
            <a:ext cx="2971800" cy="3785652"/>
          </a:xfrm>
          <a:prstGeom prst="rect">
            <a:avLst/>
          </a:prstGeom>
          <a:noFill/>
        </p:spPr>
        <p:txBody>
          <a:bodyPr wrap="square" rtlCol="0">
            <a:spAutoFit/>
          </a:bodyPr>
          <a:lstStyle/>
          <a:p>
            <a:r>
              <a:rPr lang="en-US" sz="2400" dirty="0" smtClean="0"/>
              <a:t>Our samples are projected forward to predict future production trajectories and establish confidence intervals.   With 95% confidence, future production will exceed </a:t>
            </a:r>
            <a:r>
              <a:rPr lang="en-US" sz="2400" b="1" i="1" dirty="0" smtClean="0">
                <a:solidFill>
                  <a:srgbClr val="C00000"/>
                </a:solidFill>
              </a:rPr>
              <a:t>the “BZ.”  </a:t>
            </a:r>
            <a:endParaRPr lang="en-US" sz="2400" b="1" i="1" dirty="0">
              <a:solidFill>
                <a:srgbClr val="C00000"/>
              </a:solidFill>
            </a:endParaRPr>
          </a:p>
        </p:txBody>
      </p:sp>
      <p:sp>
        <p:nvSpPr>
          <p:cNvPr id="7" name="Freeform 6"/>
          <p:cNvSpPr/>
          <p:nvPr/>
        </p:nvSpPr>
        <p:spPr>
          <a:xfrm>
            <a:off x="641445" y="4285397"/>
            <a:ext cx="3220871" cy="941696"/>
          </a:xfrm>
          <a:custGeom>
            <a:avLst/>
            <a:gdLst>
              <a:gd name="connsiteX0" fmla="*/ 0 w 3220871"/>
              <a:gd name="connsiteY0" fmla="*/ 941696 h 941696"/>
              <a:gd name="connsiteX1" fmla="*/ 436728 w 3220871"/>
              <a:gd name="connsiteY1" fmla="*/ 668740 h 941696"/>
              <a:gd name="connsiteX2" fmla="*/ 1050877 w 3220871"/>
              <a:gd name="connsiteY2" fmla="*/ 382137 h 941696"/>
              <a:gd name="connsiteX3" fmla="*/ 1883391 w 3220871"/>
              <a:gd name="connsiteY3" fmla="*/ 150125 h 941696"/>
              <a:gd name="connsiteX4" fmla="*/ 3220871 w 3220871"/>
              <a:gd name="connsiteY4" fmla="*/ 0 h 941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871" h="941696">
                <a:moveTo>
                  <a:pt x="0" y="941696"/>
                </a:moveTo>
                <a:cubicBezTo>
                  <a:pt x="130791" y="851848"/>
                  <a:pt x="261582" y="762000"/>
                  <a:pt x="436728" y="668740"/>
                </a:cubicBezTo>
                <a:cubicBezTo>
                  <a:pt x="611874" y="575480"/>
                  <a:pt x="809767" y="468573"/>
                  <a:pt x="1050877" y="382137"/>
                </a:cubicBezTo>
                <a:cubicBezTo>
                  <a:pt x="1291987" y="295701"/>
                  <a:pt x="1521726" y="213814"/>
                  <a:pt x="1883391" y="150125"/>
                </a:cubicBezTo>
                <a:cubicBezTo>
                  <a:pt x="2245056" y="86436"/>
                  <a:pt x="2732963" y="43218"/>
                  <a:pt x="3220871" y="0"/>
                </a:cubicBezTo>
              </a:path>
            </a:pathLst>
          </a:cu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2133600"/>
            <a:ext cx="111115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40695" y="4100731"/>
            <a:ext cx="612305" cy="369332"/>
          </a:xfrm>
          <a:prstGeom prst="rect">
            <a:avLst/>
          </a:prstGeom>
          <a:solidFill>
            <a:schemeClr val="bg1"/>
          </a:solidFill>
        </p:spPr>
        <p:txBody>
          <a:bodyPr wrap="square" rtlCol="0">
            <a:spAutoFit/>
          </a:bodyPr>
          <a:lstStyle/>
          <a:p>
            <a:r>
              <a:rPr lang="en-US" dirty="0" smtClean="0">
                <a:solidFill>
                  <a:srgbClr val="002060"/>
                </a:solidFill>
                <a:latin typeface="Aharoni" pitchFamily="2" charset="-79"/>
                <a:cs typeface="Aharoni" pitchFamily="2" charset="-79"/>
              </a:rPr>
              <a:t>BZ</a:t>
            </a:r>
            <a:endParaRPr lang="en-US" dirty="0">
              <a:solidFill>
                <a:srgbClr val="002060"/>
              </a:solidFill>
              <a:latin typeface="Aharoni" pitchFamily="2" charset="-79"/>
              <a:cs typeface="Aharoni" pitchFamily="2" charset="-79"/>
            </a:endParaRPr>
          </a:p>
        </p:txBody>
      </p:sp>
      <p:sp>
        <p:nvSpPr>
          <p:cNvPr id="10" name="TextBox 9"/>
          <p:cNvSpPr txBox="1"/>
          <p:nvPr/>
        </p:nvSpPr>
        <p:spPr>
          <a:xfrm>
            <a:off x="844455" y="3124200"/>
            <a:ext cx="1407425" cy="646331"/>
          </a:xfrm>
          <a:prstGeom prst="rect">
            <a:avLst/>
          </a:prstGeom>
          <a:solidFill>
            <a:schemeClr val="bg1"/>
          </a:solidFill>
        </p:spPr>
        <p:txBody>
          <a:bodyPr wrap="square" rtlCol="0">
            <a:spAutoFit/>
          </a:bodyPr>
          <a:lstStyle/>
          <a:p>
            <a:r>
              <a:rPr lang="en-US" dirty="0" smtClean="0">
                <a:solidFill>
                  <a:srgbClr val="002060"/>
                </a:solidFill>
                <a:latin typeface="Aharoni" pitchFamily="2" charset="-79"/>
                <a:cs typeface="Aharoni" pitchFamily="2" charset="-79"/>
              </a:rPr>
              <a:t>Expected Production</a:t>
            </a:r>
            <a:endParaRPr lang="en-US" dirty="0">
              <a:solidFill>
                <a:srgbClr val="002060"/>
              </a:solidFill>
              <a:latin typeface="Aharoni" pitchFamily="2" charset="-79"/>
              <a:cs typeface="Aharoni" pitchFamily="2" charset="-79"/>
            </a:endParaRPr>
          </a:p>
        </p:txBody>
      </p:sp>
      <p:cxnSp>
        <p:nvCxnSpPr>
          <p:cNvPr id="15" name="Straight Arrow Connector 14"/>
          <p:cNvCxnSpPr>
            <a:stCxn id="9" idx="1"/>
          </p:cNvCxnSpPr>
          <p:nvPr/>
        </p:nvCxnSpPr>
        <p:spPr>
          <a:xfrm flipH="1">
            <a:off x="3886200" y="4285397"/>
            <a:ext cx="4544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8600" y="5791200"/>
            <a:ext cx="5181600" cy="923330"/>
          </a:xfrm>
          <a:prstGeom prst="rect">
            <a:avLst/>
          </a:prstGeom>
          <a:noFill/>
        </p:spPr>
        <p:txBody>
          <a:bodyPr wrap="square" rtlCol="0">
            <a:spAutoFit/>
          </a:bodyPr>
          <a:lstStyle/>
          <a:p>
            <a:r>
              <a:rPr lang="en-US" dirty="0" smtClean="0"/>
              <a:t>In this case, the difference between a high and low projection is over 50,000 BBL with a Net Present Value (NPV) of more than 4 million dollars.  </a:t>
            </a:r>
            <a:endParaRPr lang="en-US" dirty="0"/>
          </a:p>
        </p:txBody>
      </p:sp>
      <p:cxnSp>
        <p:nvCxnSpPr>
          <p:cNvPr id="19" name="Straight Arrow Connector 18"/>
          <p:cNvCxnSpPr/>
          <p:nvPr/>
        </p:nvCxnSpPr>
        <p:spPr>
          <a:xfrm>
            <a:off x="2133600" y="3447365"/>
            <a:ext cx="1098645" cy="438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83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863444"/>
            <a:ext cx="6934200" cy="5232556"/>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What’s the BZ?</a:t>
            </a:r>
            <a:endParaRPr lang="en-US" dirty="0"/>
          </a:p>
        </p:txBody>
      </p:sp>
      <p:sp>
        <p:nvSpPr>
          <p:cNvPr id="4" name="TextBox 3"/>
          <p:cNvSpPr txBox="1"/>
          <p:nvPr/>
        </p:nvSpPr>
        <p:spPr>
          <a:xfrm>
            <a:off x="5130601" y="2873027"/>
            <a:ext cx="2242986" cy="369332"/>
          </a:xfrm>
          <a:prstGeom prst="rect">
            <a:avLst/>
          </a:prstGeom>
          <a:noFill/>
        </p:spPr>
        <p:txBody>
          <a:bodyPr wrap="square" rtlCol="0">
            <a:spAutoFit/>
          </a:bodyPr>
          <a:lstStyle/>
          <a:p>
            <a:r>
              <a:rPr lang="en-US" dirty="0" smtClean="0"/>
              <a:t>BZ @ 65 = 30,000</a:t>
            </a:r>
            <a:endParaRPr lang="en-US" dirty="0"/>
          </a:p>
        </p:txBody>
      </p:sp>
      <p:sp>
        <p:nvSpPr>
          <p:cNvPr id="10" name="TextBox 9"/>
          <p:cNvSpPr txBox="1"/>
          <p:nvPr/>
        </p:nvSpPr>
        <p:spPr>
          <a:xfrm>
            <a:off x="4827703" y="2362200"/>
            <a:ext cx="1676400" cy="369332"/>
          </a:xfrm>
          <a:prstGeom prst="rect">
            <a:avLst/>
          </a:prstGeom>
          <a:noFill/>
        </p:spPr>
        <p:txBody>
          <a:bodyPr wrap="square" rtlCol="0">
            <a:spAutoFit/>
          </a:bodyPr>
          <a:lstStyle/>
          <a:p>
            <a:r>
              <a:rPr lang="en-US" dirty="0" smtClean="0"/>
              <a:t>BZ = 28,000 </a:t>
            </a:r>
            <a:r>
              <a:rPr lang="en-US" dirty="0" err="1" smtClean="0"/>
              <a:t>bbl</a:t>
            </a:r>
            <a:endParaRPr lang="en-US" dirty="0"/>
          </a:p>
        </p:txBody>
      </p:sp>
      <p:cxnSp>
        <p:nvCxnSpPr>
          <p:cNvPr id="6" name="Straight Arrow Connector 5"/>
          <p:cNvCxnSpPr>
            <a:stCxn id="4" idx="1"/>
          </p:cNvCxnSpPr>
          <p:nvPr/>
        </p:nvCxnSpPr>
        <p:spPr>
          <a:xfrm flipH="1">
            <a:off x="3581400" y="3057693"/>
            <a:ext cx="1549201" cy="2123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226733" y="2598326"/>
            <a:ext cx="1600970" cy="2634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00814" y="3430262"/>
            <a:ext cx="2242986" cy="369332"/>
          </a:xfrm>
          <a:prstGeom prst="rect">
            <a:avLst/>
          </a:prstGeom>
          <a:noFill/>
        </p:spPr>
        <p:txBody>
          <a:bodyPr wrap="square" rtlCol="0">
            <a:spAutoFit/>
          </a:bodyPr>
          <a:lstStyle/>
          <a:p>
            <a:r>
              <a:rPr lang="en-US" dirty="0" smtClean="0"/>
              <a:t>Expected = 31,000</a:t>
            </a:r>
            <a:endParaRPr lang="en-US" dirty="0"/>
          </a:p>
        </p:txBody>
      </p:sp>
      <p:cxnSp>
        <p:nvCxnSpPr>
          <p:cNvPr id="21" name="Straight Arrow Connector 20"/>
          <p:cNvCxnSpPr>
            <a:stCxn id="19" idx="1"/>
          </p:cNvCxnSpPr>
          <p:nvPr/>
        </p:nvCxnSpPr>
        <p:spPr>
          <a:xfrm flipH="1">
            <a:off x="3924686" y="3614928"/>
            <a:ext cx="1376128" cy="1414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 y="6097894"/>
            <a:ext cx="6781800" cy="584775"/>
          </a:xfrm>
          <a:prstGeom prst="rect">
            <a:avLst/>
          </a:prstGeom>
          <a:noFill/>
        </p:spPr>
        <p:txBody>
          <a:bodyPr wrap="square" rtlCol="0">
            <a:spAutoFit/>
          </a:bodyPr>
          <a:lstStyle/>
          <a:p>
            <a:r>
              <a:rPr lang="en-US" sz="1600" dirty="0" smtClean="0"/>
              <a:t>With 95% confidence, future production in the next 15 years will exceed the BZ</a:t>
            </a:r>
          </a:p>
          <a:p>
            <a:r>
              <a:rPr lang="en-US" sz="1600" dirty="0" smtClean="0"/>
              <a:t>With 65% confidence, future production will exceed the BZ @ 65.</a:t>
            </a:r>
            <a:endParaRPr lang="en-US" sz="1600" dirty="0"/>
          </a:p>
        </p:txBody>
      </p:sp>
    </p:spTree>
    <p:extLst>
      <p:ext uri="{BB962C8B-B14F-4D97-AF65-F5344CB8AC3E}">
        <p14:creationId xmlns:p14="http://schemas.microsoft.com/office/powerpoint/2010/main" val="2930522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telet_SEG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Chatelet_SEG_Presentation</Template>
  <TotalTime>6792</TotalTime>
  <Words>2583</Words>
  <Application>Microsoft Office PowerPoint</Application>
  <PresentationFormat>On-screen Show (4:3)</PresentationFormat>
  <Paragraphs>257</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Chatelet_SEG_Presentation</vt:lpstr>
      <vt:lpstr>PowerPoint Presentation</vt:lpstr>
      <vt:lpstr>PATENT PENDING</vt:lpstr>
      <vt:lpstr>What BetaZi Does</vt:lpstr>
      <vt:lpstr>Why the Need for BetaZi?</vt:lpstr>
      <vt:lpstr>Currently, production forecasts are made by hand</vt:lpstr>
      <vt:lpstr>Current ‘State of the Art’ production forecasting is set by hand</vt:lpstr>
      <vt:lpstr>BetaZi Projections</vt:lpstr>
      <vt:lpstr>Future production cumulative</vt:lpstr>
      <vt:lpstr>What’s the BZ?</vt:lpstr>
      <vt:lpstr>Results are output to an interactive spreadsheet for financial analysis of a well</vt:lpstr>
      <vt:lpstr>BetaZi compared to an “Expert” (Expert starts low and predicts high)</vt:lpstr>
      <vt:lpstr>BetaZi compared to an “Expert”</vt:lpstr>
      <vt:lpstr>Average results for 12 wells (5 year forecast)</vt:lpstr>
      <vt:lpstr>Percentile Accuracy Test proves our confidence intervals are correct</vt:lpstr>
      <vt:lpstr>BetaZi Analysis is a newly calibrated multiphase model for daily oil, gas, water and pressure data  </vt:lpstr>
      <vt:lpstr>Hot off the press! </vt:lpstr>
      <vt:lpstr>Projection based on Analysis model used to forecast production</vt:lpstr>
      <vt:lpstr>Daily coefficients track production regimes and  predict anomalous production after shut-ins</vt:lpstr>
      <vt:lpstr>How Do We Do it?  (probabilistic inference)</vt:lpstr>
      <vt:lpstr>BetaZi Product Offerings</vt:lpstr>
      <vt:lpstr>End of Slides</vt:lpstr>
      <vt:lpstr>Glossary of terms</vt:lpstr>
      <vt:lpstr>From the SPE Discussion group pipeline 3.7.13</vt:lpstr>
      <vt:lpstr> Quote 2:   “Numerical modeling is intended to be the ‘Cadillac’ of solutions as they would say. But simulation is a: optimistic and b: time consuming and it does not provide a practical workflow for engineers because they can’t do this on all of their wells, there is not enough time in the world to do this. So we know we can't do it and so we use an analytical workflow which takes a fraction of the time… maybe 1/10th of the time… and you can use it to generate stochastic output. Practically speaking, probabilistic modeling is not possible with numerical models.”  BZ Answers:  The "secret sauce" of BetaZi is that it is a numerical model that is well-parameterized.  It has just the right number of variables: not so many as in high end numerical models, and not too few as in simplified curves.   We can get away with baskets of variables because the interactions between them are described probabilistically: we know how to integrate statistics carefully into the physics of fluid flow.  This means that our models are not only rich enough to capture the real behavior of wells, but they are solvable in reasonable time. </vt:lpstr>
      <vt:lpstr>Example of BetaZi predicting a stimulation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Janette Conradson</dc:creator>
  <cp:lastModifiedBy>Heidi Anderson Kuzma</cp:lastModifiedBy>
  <cp:revision>142</cp:revision>
  <cp:lastPrinted>2013-03-07T23:39:58Z</cp:lastPrinted>
  <dcterms:created xsi:type="dcterms:W3CDTF">2013-03-07T22:10:15Z</dcterms:created>
  <dcterms:modified xsi:type="dcterms:W3CDTF">2013-05-02T19:25:41Z</dcterms:modified>
</cp:coreProperties>
</file>